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5" r:id="rId2"/>
    <p:sldMasterId id="2147483697" r:id="rId3"/>
    <p:sldMasterId id="2147483719" r:id="rId4"/>
    <p:sldMasterId id="2147483741" r:id="rId5"/>
    <p:sldMasterId id="2147483763" r:id="rId6"/>
  </p:sldMasterIdLst>
  <p:notesMasterIdLst>
    <p:notesMasterId r:id="rId17"/>
  </p:notesMasterIdLst>
  <p:handoutMasterIdLst>
    <p:handoutMasterId r:id="rId18"/>
  </p:handoutMasterIdLst>
  <p:sldIdLst>
    <p:sldId id="290" r:id="rId7"/>
    <p:sldId id="305" r:id="rId8"/>
    <p:sldId id="319" r:id="rId9"/>
    <p:sldId id="316" r:id="rId10"/>
    <p:sldId id="320" r:id="rId11"/>
    <p:sldId id="324" r:id="rId12"/>
    <p:sldId id="323" r:id="rId13"/>
    <p:sldId id="317" r:id="rId14"/>
    <p:sldId id="306" r:id="rId15"/>
    <p:sldId id="308" r:id="rId16"/>
  </p:sldIdLst>
  <p:sldSz cx="12188825" cy="6858000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572" autoAdjust="0"/>
  </p:normalViewPr>
  <p:slideViewPr>
    <p:cSldViewPr showGuides="1">
      <p:cViewPr varScale="1">
        <p:scale>
          <a:sx n="102" d="100"/>
          <a:sy n="102" d="100"/>
        </p:scale>
        <p:origin x="1650" y="10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 smtClean="0"/>
              <a:t>Eksportørernes</a:t>
            </a:r>
            <a:r>
              <a:rPr lang="en-US" dirty="0" smtClean="0"/>
              <a:t> </a:t>
            </a:r>
            <a:r>
              <a:rPr lang="en-US" dirty="0" err="1" smtClean="0"/>
              <a:t>fordeling</a:t>
            </a:r>
            <a:r>
              <a:rPr lang="en-US" dirty="0" smtClean="0"/>
              <a:t> 2019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Eksportørers fordeling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'Ark1'!$A$2:$A$5</c:f>
              <c:strCache>
                <c:ptCount val="4"/>
                <c:pt idx="0">
                  <c:v>Kartofler</c:v>
                </c:pt>
                <c:pt idx="1">
                  <c:v>Konsum</c:v>
                </c:pt>
                <c:pt idx="2">
                  <c:v>Planter</c:v>
                </c:pt>
                <c:pt idx="3">
                  <c:v>Frø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11</c:v>
                </c:pt>
                <c:pt idx="1">
                  <c:v>122</c:v>
                </c:pt>
                <c:pt idx="2">
                  <c:v>266</c:v>
                </c:pt>
                <c:pt idx="3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92A1B-C557-4E1D-A8E0-AE67EA751455}" type="datetimeFigureOut">
              <a:rPr lang="da-DK" smtClean="0"/>
              <a:t>14-11-2019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8AE29-17F3-4D3F-8077-2B850BA222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688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76268-5CE8-436F-8727-6E4791263BAF}" type="datetimeFigureOut">
              <a:rPr lang="da-DK" smtClean="0"/>
              <a:t>14-11-2019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B4F2-37C6-456F-99B1-74C79381C6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4702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349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087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092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747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541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443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B4F2-37C6-456F-99B1-74C79381C6E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92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jpe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1.jpe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7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0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1.jpeg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jpe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jpeg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jpe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62412A0B-4ADD-4269-9FD2-D5B83EA1DAEA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B37F18-3293-4207-9618-8C1AF184D788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8741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B6E6CE-AF19-48DC-A24E-1FDCB133661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0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B839A-CFD7-4DD7-AF54-A533332616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8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449465-A5AA-453C-A7CE-F04D048831E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21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4BF7C-8B49-464F-B55C-70A7AA2F18F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60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F592F48-C532-4E32-986D-C3793AE175CF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49911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0728843-332A-4A86-B5B3-67C775E0B588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051834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85D215C-0F61-4EDA-9001-B41C22C6903D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072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6E8294A-87A8-43D7-A514-F26B78EA0C5B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39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1C46329-EDD5-4F0E-B794-EF0F8B91679C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8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167E517-D03E-4120-9B5D-0584A7289184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1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B4DFA0-9725-4943-89EB-3077FC3D143F}" type="datetime2">
              <a:rPr lang="da-DK" smtClean="0"/>
              <a:t>14. november 2019</a:t>
            </a:fld>
            <a:endParaRPr lang="da-DK" dirty="0"/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58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88F2D-672E-43C7-B1A1-C04C83CD6DC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7360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DF4C8-F17E-4E10-8D50-F10B1BD9C750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341159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EC91897-1A83-4C20-88C5-CA945993DEAE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37561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5EA3344-3AA4-4346-BAAC-562C6490DF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94303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2B12104-1CEF-4938-BEFE-DF5B0582D9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382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441771-03BB-4E75-859D-67AE9A2110A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681458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297F65-287D-4127-97DB-90FE923ACB8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055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32D69B-F9A5-44FC-8153-D5B8129CDA97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885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469951-12B4-41C9-B391-4813E476928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344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B46A61-14BF-4629-BCB7-AF621A6B3C3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1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6DD83C-7591-4E44-BB72-4280269AD550}" type="datetime2">
              <a:rPr lang="da-DK" smtClean="0"/>
              <a:t>14. november 2019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6523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C201F-1F7B-4F09-A272-946B70CE38F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354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B6E6CE-AF19-48DC-A24E-1FDCB133661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98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B839A-CFD7-4DD7-AF54-A533332616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490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449465-A5AA-453C-A7CE-F04D048831E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987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4BF7C-8B49-464F-B55C-70A7AA2F18F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76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F592F48-C532-4E32-986D-C3793AE175CF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83554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0728843-332A-4A86-B5B3-67C775E0B588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548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0554AE-2656-442A-BF36-73A1C672D8F9}" type="datetime2">
              <a:rPr lang="da-DK" smtClean="0"/>
              <a:t>14. november 2019</a:t>
            </a:fld>
            <a:endParaRPr lang="da-DK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6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8E9261C-28AF-406B-AD91-42CBB726CBE8}" type="datetime2">
              <a:rPr lang="da-DK" smtClean="0"/>
              <a:t>14. november 2019</a:t>
            </a:fld>
            <a:endParaRPr lang="da-DK" dirty="0"/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BE90017-49B3-44FC-8C45-449B53F9342F}" type="datetime2">
              <a:rPr lang="da-DK" smtClean="0"/>
              <a:t>14. november 2019</a:t>
            </a:fld>
            <a:endParaRPr lang="da-DK" dirty="0"/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CDB89E2-202D-40DF-95E7-5AEA56A69878}" type="datetime2">
              <a:rPr lang="da-DK" smtClean="0"/>
              <a:t>14. november 2019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8967F6-31F4-4D8D-A7A7-5CAA58BC8D0C}" type="datetime2">
              <a:rPr lang="da-DK" smtClean="0"/>
              <a:t>14. november 2019</a:t>
            </a:fld>
            <a:endParaRPr lang="da-DK" dirty="0"/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41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DBE5525-FB0B-410D-8FE9-1CAFD0123F5F}" type="datetime2">
              <a:rPr lang="da-DK" smtClean="0"/>
              <a:t>14. november 2019</a:t>
            </a:fld>
            <a:endParaRPr lang="da-DK" dirty="0"/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93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CAE49CF-29D3-4209-9CAB-48E33F861534}" type="datetime2">
              <a:rPr lang="da-DK" smtClean="0"/>
              <a:t>14. november 2019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9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800" dirty="0" err="1"/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CA6CDDA4-9112-45FC-9AC8-FA9F10853B27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02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AA6895C-7043-4102-92AA-2A3A3F86F48E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4038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902BF3E6-F71C-429B-A3D7-E0F7F75EF5CE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85D215C-0F61-4EDA-9001-B41C22C6903D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11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6E8294A-87A8-43D7-A514-F26B78EA0C5B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2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1C46329-EDD5-4F0E-B794-EF0F8B91679C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31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167E517-D03E-4120-9B5D-0584A7289184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0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88F2D-672E-43C7-B1A1-C04C83CD6DC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1595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DF4C8-F17E-4E10-8D50-F10B1BD9C750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306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EC91897-1A83-4C20-88C5-CA945993DEAE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80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5EA3344-3AA4-4346-BAAC-562C6490DF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22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9119AAD-6397-42ED-AE5D-8457927A9317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3684587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2B12104-1CEF-4938-BEFE-DF5B0582D9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719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441771-03BB-4E75-859D-67AE9A2110A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339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297F65-287D-4127-97DB-90FE923ACB8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5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32D69B-F9A5-44FC-8153-D5B8129CDA97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48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469951-12B4-41C9-B391-4813E476928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45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B46A61-14BF-4629-BCB7-AF621A6B3C3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4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C201F-1F7B-4F09-A272-946B70CE38F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65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B6E6CE-AF19-48DC-A24E-1FDCB133661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78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B839A-CFD7-4DD7-AF54-A533332616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8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449465-A5AA-453C-A7CE-F04D048831E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86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31F2B5DB-FF33-422B-B510-8D2F26DBE9B2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Tips:</a:t>
            </a:r>
          </a:p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For at fremhæve et naturligt hierarki i overskriften eller differentiere evt.</a:t>
            </a:r>
            <a:r>
              <a:rPr lang="da-DK" sz="9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skrift i tekstniveau (overskrift og underoverskrift) bruges de indrammede</a:t>
            </a:r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For at se gitter- og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2. 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Vælg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Gitterlinjer</a:t>
            </a:r>
            <a:endParaRPr lang="da-DK" sz="900" noProof="1">
              <a:solidFill>
                <a:schemeClr val="bg1">
                  <a:lumMod val="50000"/>
                </a:schemeClr>
              </a:solidFill>
              <a:latin typeface="+mn-lt"/>
              <a:cs typeface="Arial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og/eller </a:t>
            </a: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Tip</a:t>
            </a:r>
            <a:r>
              <a: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517900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4BF7C-8B49-464F-B55C-70A7AA2F18F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11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F592F48-C532-4E32-986D-C3793AE175CF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10376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0728843-332A-4A86-B5B3-67C775E0B588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65524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85D215C-0F61-4EDA-9001-B41C22C6903D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39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6E8294A-87A8-43D7-A514-F26B78EA0C5B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0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1C46329-EDD5-4F0E-B794-EF0F8B91679C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07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167E517-D03E-4120-9B5D-0584A7289184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75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88F2D-672E-43C7-B1A1-C04C83CD6DC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110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DF4C8-F17E-4E10-8D50-F10B1BD9C750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28922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EC91897-1A83-4C20-88C5-CA945993DEAE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46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A4081E6-6685-4A83-910A-11BB98BEB9B2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algn="l" defTabSz="914400" rtl="0" eaLnBrk="1" latinLnBrk="0" hangingPunct="1">
                <a:lnSpc>
                  <a:spcPct val="10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b="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knappen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nede, mens der trækkes i billedets hjørner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kern="12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marL="0"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endParaRPr lang="da-DK" altLang="da-DK" sz="900" kern="12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da-DK" sz="2000" noProof="1"/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0351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5EA3344-3AA4-4346-BAAC-562C6490DF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10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2B12104-1CEF-4938-BEFE-DF5B0582D9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1752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441771-03BB-4E75-859D-67AE9A2110A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133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297F65-287D-4127-97DB-90FE923ACB8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1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32D69B-F9A5-44FC-8153-D5B8129CDA97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1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469951-12B4-41C9-B391-4813E476928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73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B46A61-14BF-4629-BCB7-AF621A6B3C3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70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C201F-1F7B-4F09-A272-946B70CE38F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83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B6E6CE-AF19-48DC-A24E-1FDCB133661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63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B839A-CFD7-4DD7-AF54-A533332616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287E74-AFDA-4D53-877F-DBFEA64CDDFF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66515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449465-A5AA-453C-A7CE-F04D048831E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631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4BF7C-8B49-464F-B55C-70A7AA2F18F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569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F592F48-C532-4E32-986D-C3793AE175CF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5480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0728843-332A-4A86-B5B3-67C775E0B588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903470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85D215C-0F61-4EDA-9001-B41C22C6903D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709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6E8294A-87A8-43D7-A514-F26B78EA0C5B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58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1C46329-EDD5-4F0E-B794-EF0F8B91679C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948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167E517-D03E-4120-9B5D-0584A7289184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52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88F2D-672E-43C7-B1A1-C04C83CD6DC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6733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DF4C8-F17E-4E10-8D50-F10B1BD9C750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775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103DA22-27A2-4536-B1CA-EE75AD7C69A6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b="0" noProof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EC91897-1A83-4C20-88C5-CA945993DEAE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63898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5EA3344-3AA4-4346-BAAC-562C6490DF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82000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2B12104-1CEF-4938-BEFE-DF5B0582D9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389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441771-03BB-4E75-859D-67AE9A2110A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66018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297F65-287D-4127-97DB-90FE923ACB8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886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32D69B-F9A5-44FC-8153-D5B8129CDA97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4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469951-12B4-41C9-B391-4813E476928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587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B46A61-14BF-4629-BCB7-AF621A6B3C3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29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C201F-1F7B-4F09-A272-946B70CE38F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6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4054944" y="0"/>
            <a:ext cx="813388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 baseline="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4230" y="1195389"/>
            <a:ext cx="683372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5B6E6CE-AF19-48DC-A24E-1FDCB133661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7" name="Billed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69772318-B54C-4BFD-A51E-2BBAFD911958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6032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651600" y="311151"/>
            <a:ext cx="313641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rgbClr val="003127"/>
                </a:solidFill>
              </a:defRPr>
            </a:lvl1pPr>
            <a:lvl2pPr marL="0" indent="0">
              <a:lnSpc>
                <a:spcPct val="92000"/>
              </a:lnSpc>
              <a:buFont typeface="Arial" panose="020B0604020202020204" pitchFamily="34" charset="0"/>
              <a:buChar char="​"/>
              <a:defRPr sz="1800"/>
            </a:lvl2pPr>
            <a:lvl3pPr marL="288000" indent="-216000">
              <a:buFont typeface="Arial" panose="020B0604020202020204" pitchFamily="34" charset="0"/>
              <a:buChar char="•"/>
              <a:defRPr/>
            </a:lvl3pPr>
            <a:lvl4pPr marL="432000">
              <a:defRPr/>
            </a:lvl4pPr>
            <a:lvl5pPr marL="648000">
              <a:defRPr/>
            </a:lvl5pPr>
            <a:lvl6pPr marL="648000">
              <a:defRPr/>
            </a:lvl6pPr>
            <a:lvl7pPr marL="648000">
              <a:defRPr/>
            </a:lvl7pPr>
            <a:lvl8pPr marL="648000">
              <a:defRPr/>
            </a:lvl8pPr>
            <a:lvl9pPr marL="648000">
              <a:defRPr/>
            </a:lvl9pPr>
          </a:lstStyle>
          <a:p>
            <a:pPr lvl="0"/>
            <a:r>
              <a:rPr lang="da-DK" dirty="0"/>
              <a:t>Klik for at tilføje tekst - Grøn tekst får du ved at bruge TAB-knappen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  <a:p>
            <a:pPr lvl="4"/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/>
            </a:lvl1pPr>
            <a:lvl2pPr>
              <a:lnSpc>
                <a:spcPct val="92000"/>
              </a:lnSpc>
              <a:defRPr sz="1800"/>
            </a:lvl2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1B839A-CFD7-4DD7-AF54-A533332616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4" name="Gruppe 13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5" name="Billed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6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sort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Tekst grøn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698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51600" y="311151"/>
            <a:ext cx="3141468" cy="5770562"/>
          </a:xfrm>
        </p:spPr>
        <p:txBody>
          <a:bodyPr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 marL="216000" indent="-216000">
              <a:lnSpc>
                <a:spcPct val="92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216000" indent="-2160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432000">
              <a:defRPr>
                <a:solidFill>
                  <a:schemeClr val="bg1"/>
                </a:solidFill>
              </a:defRPr>
            </a:lvl4pPr>
            <a:lvl5pPr marL="648000">
              <a:defRPr>
                <a:solidFill>
                  <a:schemeClr val="bg1"/>
                </a:solidFill>
              </a:defRPr>
            </a:lvl5pPr>
            <a:lvl6pPr marL="648000">
              <a:defRPr>
                <a:solidFill>
                  <a:schemeClr val="bg1"/>
                </a:solidFill>
              </a:defRPr>
            </a:lvl6pPr>
            <a:lvl7pPr marL="648000">
              <a:defRPr>
                <a:solidFill>
                  <a:schemeClr val="bg1"/>
                </a:solidFill>
              </a:defRPr>
            </a:lvl7pPr>
            <a:lvl8pPr marL="648000">
              <a:defRPr>
                <a:solidFill>
                  <a:schemeClr val="bg1"/>
                </a:solidFill>
              </a:defRPr>
            </a:lvl8pPr>
            <a:lvl9pPr marL="648000"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4705200" y="1195389"/>
            <a:ext cx="6832800" cy="4886325"/>
          </a:xfrm>
          <a:noFill/>
        </p:spPr>
        <p:txBody>
          <a:bodyPr lIns="0" tIns="0"/>
          <a:lstStyle>
            <a:lvl1pPr>
              <a:lnSpc>
                <a:spcPct val="92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92000"/>
              </a:lnSpc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D449465-A5AA-453C-A7CE-F04D048831E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3" name="Gruppe 12"/>
          <p:cNvGrpSpPr/>
          <p:nvPr userDrawn="1"/>
        </p:nvGrpSpPr>
        <p:grpSpPr>
          <a:xfrm>
            <a:off x="-2405743" y="311151"/>
            <a:ext cx="2405743" cy="2052668"/>
            <a:chOff x="-2405743" y="1655465"/>
            <a:chExt cx="2405743" cy="2052668"/>
          </a:xfrm>
        </p:grpSpPr>
        <p:pic>
          <p:nvPicPr>
            <p:cNvPr id="14" name="Billed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506948"/>
              <a:ext cx="920576" cy="201185"/>
            </a:xfrm>
            <a:prstGeom prst="rect">
              <a:avLst/>
            </a:prstGeom>
          </p:spPr>
        </p:pic>
        <p:sp>
          <p:nvSpPr>
            <p:cNvPr id="19" name="Rectangle 5"/>
            <p:cNvSpPr/>
            <p:nvPr userDrawn="1"/>
          </p:nvSpPr>
          <p:spPr bwMode="auto">
            <a:xfrm>
              <a:off x="-2405743" y="1655465"/>
              <a:ext cx="2405743" cy="180049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hvid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3-9 = Punkt-liste indryk 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20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5824566"/>
            <a:ext cx="1835918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07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 I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1"/>
          <p:cNvSpPr>
            <a:spLocks noGrp="1"/>
          </p:cNvSpPr>
          <p:nvPr>
            <p:ph type="body" sz="quarter" idx="13"/>
          </p:nvPr>
        </p:nvSpPr>
        <p:spPr>
          <a:xfrm>
            <a:off x="649289" y="311151"/>
            <a:ext cx="4293296" cy="577056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accent1"/>
                </a:solidFill>
              </a:defRPr>
            </a:lvl1pPr>
            <a:lvl2pPr marL="0" indent="0">
              <a:lnSpc>
                <a:spcPct val="94000"/>
              </a:lnSpc>
              <a:buFont typeface="Arial" panose="020B0604020202020204" pitchFamily="34" charset="0"/>
              <a:buChar char="​"/>
              <a:defRPr sz="15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sz="quarter" idx="14" hasCustomPrompt="1"/>
          </p:nvPr>
        </p:nvSpPr>
        <p:spPr>
          <a:xfrm>
            <a:off x="5806678" y="311151"/>
            <a:ext cx="5731271" cy="5770563"/>
          </a:xfrm>
          <a:noFill/>
        </p:spPr>
        <p:txBody>
          <a:bodyPr lIns="0" tIns="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Klik og indsæt diagram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4"/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584BF7C-8B49-464F-B55C-70A7AA2F18F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73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dato 2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F592F48-C532-4E32-986D-C3793AE175CF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5258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10728843-332A-4A86-B5B3-67C775E0B588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8600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B85D215C-0F61-4EDA-9001-B41C22C6903D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sp>
        <p:nvSpPr>
          <p:cNvPr id="2" name="Tekstfelt 1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4"/>
          </a:xfrm>
          <a:prstGeom prst="rect">
            <a:avLst/>
          </a:prstGeom>
        </p:spPr>
      </p:pic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20" name="Billede logo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F6E8294A-87A8-43D7-A514-F26B78EA0C5B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1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7" name="Rectangle 6"/>
          <p:cNvSpPr/>
          <p:nvPr userDrawn="1"/>
        </p:nvSpPr>
        <p:spPr>
          <a:xfrm>
            <a:off x="-1399201" y="6006008"/>
            <a:ext cx="1233601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544" y="326064"/>
            <a:ext cx="2954307" cy="87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72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0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1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32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81C46329-EDD5-4F0E-B794-EF0F8B91679C}" type="datetime2">
              <a:rPr lang="da-DK">
                <a:solidFill>
                  <a:prstClr val="white"/>
                </a:solidFill>
              </a:rPr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3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42994" cy="1037416"/>
          </a:xfrm>
          <a:prstGeom prst="rect">
            <a:avLst/>
          </a:prstGeom>
        </p:spPr>
      </p:pic>
      <p:sp>
        <p:nvSpPr>
          <p:cNvPr id="38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1" name="Gruppe 40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28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05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 til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120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ladsholder til sidefod 22" hidden="1"/>
          <p:cNvSpPr>
            <a:spLocks noGrp="1"/>
          </p:cNvSpPr>
          <p:nvPr>
            <p:ph type="ftr" sz="quarter" idx="15"/>
          </p:nvPr>
        </p:nvSpPr>
        <p:spPr>
          <a:xfrm>
            <a:off x="1530348" y="7692036"/>
            <a:ext cx="485202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white">
                    <a:lumMod val="75000"/>
                  </a:prstClr>
                </a:solidFill>
              </a:rPr>
              <a:t>/ Landbrugsstyrelsen / Titel på præsentation</a:t>
            </a:r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24" name="Pladsholder til slidenummer 23" hidden="1"/>
          <p:cNvSpPr>
            <a:spLocks noGrp="1"/>
          </p:cNvSpPr>
          <p:nvPr>
            <p:ph type="sldNum" sz="quarter" idx="16"/>
          </p:nvPr>
        </p:nvSpPr>
        <p:spPr>
          <a:xfrm>
            <a:off x="1091438" y="7692036"/>
            <a:ext cx="397731" cy="20146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>
                    <a:lumMod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999" y="1475"/>
            <a:ext cx="1849343" cy="1040990"/>
          </a:xfrm>
          <a:prstGeom prst="rect">
            <a:avLst/>
          </a:prstGeom>
        </p:spPr>
      </p:pic>
      <p:sp>
        <p:nvSpPr>
          <p:cNvPr id="22" name="Pladsholder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8884800" y="327600"/>
            <a:ext cx="2955600" cy="8784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7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9578152" y="5229200"/>
            <a:ext cx="2250673" cy="544232"/>
          </a:xfrm>
        </p:spPr>
        <p:txBody>
          <a:bodyPr anchor="b" anchorCtr="0"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Sted/event</a:t>
            </a:r>
          </a:p>
        </p:txBody>
      </p:sp>
      <p:sp>
        <p:nvSpPr>
          <p:cNvPr id="34" name="Pladsholder til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578152" y="5961288"/>
            <a:ext cx="2250673" cy="199980"/>
          </a:xfrm>
        </p:spPr>
        <p:txBody>
          <a:bodyPr/>
          <a:lstStyle>
            <a:lvl1pPr>
              <a:defRPr lang="da-DK" sz="1200" b="0" kern="1200" baseline="0" dirty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1" name="Pladsholder til dato 21"/>
          <p:cNvSpPr>
            <a:spLocks noGrp="1"/>
          </p:cNvSpPr>
          <p:nvPr>
            <p:ph type="dt" sz="half" idx="14"/>
          </p:nvPr>
        </p:nvSpPr>
        <p:spPr>
          <a:xfrm>
            <a:off x="9580274" y="5780918"/>
            <a:ext cx="2248825" cy="201600"/>
          </a:xfrm>
        </p:spPr>
        <p:txBody>
          <a:bodyPr lIns="0" tIns="0" rIns="0" bIns="0" anchor="t" anchorCtr="0"/>
          <a:lstStyle>
            <a:lvl1pPr marL="171450" indent="-171450">
              <a:defRPr lang="da-DK" sz="1200" b="0" kern="1200" baseline="0" smtClean="0">
                <a:solidFill>
                  <a:srgbClr val="003127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indent="0">
              <a:lnSpc>
                <a:spcPct val="93000"/>
              </a:lnSpc>
              <a:buFont typeface="Arial" panose="020B0604020202020204" pitchFamily="34" charset="0"/>
              <a:buChar char="​"/>
            </a:pPr>
            <a:fld id="{D167E517-D03E-4120-9B5D-0584A7289184}" type="datetime2">
              <a:rPr lang="da-DK"/>
              <a:pPr marL="0" indent="0">
                <a:lnSpc>
                  <a:spcPct val="93000"/>
                </a:lnSpc>
                <a:buFont typeface="Arial" panose="020B0604020202020204" pitchFamily="34" charset="0"/>
                <a:buChar char="​"/>
              </a:pPr>
              <a:t>14. november 2019</a:t>
            </a:fld>
            <a:endParaRPr dirty="0"/>
          </a:p>
        </p:txBody>
      </p:sp>
      <p:sp>
        <p:nvSpPr>
          <p:cNvPr id="43" name="Tekstboks 25"/>
          <p:cNvSpPr txBox="1"/>
          <p:nvPr userDrawn="1"/>
        </p:nvSpPr>
        <p:spPr>
          <a:xfrm>
            <a:off x="-1710039" y="4763279"/>
            <a:ext cx="1704602" cy="969496"/>
          </a:xfrm>
          <a:prstGeom prst="rect">
            <a:avLst/>
          </a:prstGeom>
          <a:noFill/>
        </p:spPr>
        <p:txBody>
          <a:bodyPr wrap="square" lIns="0" tIns="0" rIns="144000" bIns="0" rtlCol="0" anchor="b" anchorCtr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 sz="900" b="1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Tips:</a:t>
            </a:r>
          </a:p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fremhæve et naturligt hierarki i overskriften eller differentiere evt. skrift i tekstniveau (overskrift og underoverskrift) bruges de indrammede temafarver</a:t>
            </a:r>
          </a:p>
        </p:txBody>
      </p:sp>
      <p:grpSp>
        <p:nvGrpSpPr>
          <p:cNvPr id="46" name="Gruppe 45"/>
          <p:cNvGrpSpPr/>
          <p:nvPr userDrawn="1"/>
        </p:nvGrpSpPr>
        <p:grpSpPr>
          <a:xfrm>
            <a:off x="12188825" y="1941319"/>
            <a:ext cx="2032000" cy="3185487"/>
            <a:chOff x="9150825" y="2171823"/>
            <a:chExt cx="2032000" cy="3185487"/>
          </a:xfrm>
        </p:grpSpPr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18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Billed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50" name="Billede 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52" name="AutoShape 4"/>
          <p:cNvSpPr>
            <a:spLocks/>
          </p:cNvSpPr>
          <p:nvPr userDrawn="1"/>
        </p:nvSpPr>
        <p:spPr bwMode="gray">
          <a:xfrm>
            <a:off x="12188825" y="16587"/>
            <a:ext cx="1754459" cy="131318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144000" tIns="0" rIns="0" bIns="0">
            <a:spAutoFit/>
          </a:bodyPr>
          <a:lstStyle/>
          <a:p>
            <a:pPr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For at se gitter- og 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1.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 Klik på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Vis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2. 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Vælg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Gitterlinjer</a:t>
            </a:r>
            <a:endParaRPr lang="da-DK" sz="900" noProof="1">
              <a:solidFill>
                <a:prstClr val="white">
                  <a:lumMod val="50000"/>
                </a:prstClr>
              </a:solidFill>
              <a:cs typeface="Arial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og/eller </a:t>
            </a: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Hjælpelinjer</a:t>
            </a:r>
          </a:p>
          <a:p>
            <a:pPr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  <a:p>
            <a:pPr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Tip</a:t>
            </a:r>
            <a:r>
              <a:rPr lang="da-DK" sz="900" noProof="1">
                <a:solidFill>
                  <a:prstClr val="white">
                    <a:lumMod val="50000"/>
                  </a:prstClr>
                </a:solidFill>
                <a:cs typeface="Arial" charset="0"/>
              </a:rPr>
              <a:t>: Alt + F9 for hurtig visning af hjælpelinjer</a:t>
            </a:r>
          </a:p>
        </p:txBody>
      </p:sp>
      <p:sp>
        <p:nvSpPr>
          <p:cNvPr id="28" name="Tekstfelt 27"/>
          <p:cNvSpPr txBox="1"/>
          <p:nvPr userDrawn="1"/>
        </p:nvSpPr>
        <p:spPr>
          <a:xfrm>
            <a:off x="-2055600" y="1196588"/>
            <a:ext cx="2054342" cy="138499"/>
          </a:xfrm>
          <a:prstGeom prst="rect">
            <a:avLst/>
          </a:prstGeom>
          <a:noFill/>
        </p:spPr>
        <p:txBody>
          <a:bodyPr wrap="square" lIns="0" tIns="0" rIns="144000" bIns="0" rtlCol="0">
            <a:spAutoFit/>
          </a:bodyPr>
          <a:lstStyle/>
          <a:p>
            <a:pPr algn="r"/>
            <a:r>
              <a:rPr lang="da-DK" sz="900" dirty="0">
                <a:solidFill>
                  <a:prstClr val="white">
                    <a:lumMod val="50000"/>
                  </a:prstClr>
                </a:solidFill>
                <a:cs typeface="Arial" charset="0"/>
              </a:rPr>
              <a:t>Maks tre linjer i stor typografi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715406" y="5778964"/>
            <a:ext cx="1567602" cy="1073383"/>
          </a:xfrm>
          <a:prstGeom prst="rect">
            <a:avLst/>
          </a:prstGeom>
        </p:spPr>
      </p:pic>
      <p:sp>
        <p:nvSpPr>
          <p:cNvPr id="31" name="Rectangle 6"/>
          <p:cNvSpPr/>
          <p:nvPr userDrawn="1"/>
        </p:nvSpPr>
        <p:spPr>
          <a:xfrm>
            <a:off x="-1399200" y="6008874"/>
            <a:ext cx="472690" cy="7899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a-DK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976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88825" cy="6858000"/>
          </a:xfrm>
          <a:solidFill>
            <a:schemeClr val="bg1">
              <a:lumMod val="85000"/>
            </a:schemeClr>
          </a:solidFill>
        </p:spPr>
        <p:txBody>
          <a:bodyPr lIns="108000" tIns="180000" anchor="t" anchorCtr="0"/>
          <a:lstStyle>
            <a:lvl1pPr marL="0" indent="0" algn="l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her og indsæt lyst billede, via fanen Indsæt, Billeder eller indsæt farvet baggrund.</a:t>
            </a:r>
          </a:p>
        </p:txBody>
      </p:sp>
      <p:sp>
        <p:nvSpPr>
          <p:cNvPr id="11" name="Pladsholder til tekst 1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0588F2D-672E-43C7-B1A1-C04C83CD6DC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grpSp>
        <p:nvGrpSpPr>
          <p:cNvPr id="24" name="Gruppe 23"/>
          <p:cNvGrpSpPr/>
          <p:nvPr userDrawn="1"/>
        </p:nvGrpSpPr>
        <p:grpSpPr>
          <a:xfrm>
            <a:off x="12197923" y="1941320"/>
            <a:ext cx="2708628" cy="3046988"/>
            <a:chOff x="9150825" y="2171823"/>
            <a:chExt cx="2032000" cy="3046988"/>
          </a:xfrm>
        </p:grpSpPr>
        <p:sp>
          <p:nvSpPr>
            <p:cNvPr id="25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Tips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: Hvis du sletter billedet, og sætter et ny ind, kan billedet lægge sig foran tekst og grafikken, hvis dette sker, skal du vælge billedet, højreklik og 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Placer bagest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8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1"/>
            <a:ext cx="1840743" cy="1036149"/>
          </a:xfrm>
          <a:prstGeom prst="rect">
            <a:avLst/>
          </a:prstGeom>
        </p:spPr>
      </p:pic>
      <p:sp>
        <p:nvSpPr>
          <p:cNvPr id="21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941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A1C8F5A9-1C50-4919-BFEE-71368D88DBB8}" type="datetime2">
              <a:rPr lang="da-DK" smtClean="0"/>
              <a:t>14. november 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i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tekst-niveauer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</a:t>
              </a:r>
              <a:r>
                <a:rPr lang="da-DK" sz="900" baseline="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endParaRPr lang="da-DK" sz="900" b="1" noProof="1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lnSpc>
                  <a:spcPct val="100000"/>
                </a:lnSpc>
                <a:spcAft>
                  <a:spcPts val="0"/>
                </a:spcAft>
                <a:defRPr/>
              </a:pPr>
              <a:r>
                <a:rPr lang="da-DK" sz="900" noProof="1">
                  <a:solidFill>
                    <a:schemeClr val="bg1">
                      <a:lumMod val="50000"/>
                    </a:scheme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  <a:endParaRPr lang="da-DK" sz="900" noProof="1">
                <a:solidFill>
                  <a:schemeClr val="bg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0658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200" cy="2096840"/>
          </a:xfrm>
        </p:spPr>
        <p:txBody>
          <a:bodyPr anchor="ctr" anchorCtr="0">
            <a:normAutofit/>
          </a:bodyPr>
          <a:lstStyle>
            <a:lvl1pPr algn="r">
              <a:lnSpc>
                <a:spcPct val="100000"/>
              </a:lnSpc>
              <a:defRPr lang="da-DK" sz="6600" b="1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Pladsholder til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9600" y="5026816"/>
            <a:ext cx="2250000" cy="576000"/>
          </a:xfrm>
        </p:spPr>
        <p:txBody>
          <a:bodyPr/>
          <a:lstStyle>
            <a:lvl1pPr>
              <a:defRPr lang="da-DK" sz="1700" b="0" kern="1200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og indsæt Navn</a:t>
            </a:r>
          </a:p>
        </p:txBody>
      </p:sp>
      <p:sp>
        <p:nvSpPr>
          <p:cNvPr id="2" name="Pladsholder til dato 1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7DF4C8-F17E-4E10-8D50-F10B1BD9C750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59603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EC91897-1A83-4C20-88C5-CA945993DEAE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5" name="Gruppe 1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6" name="Billed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grpSp>
        <p:nvGrpSpPr>
          <p:cNvPr id="18" name="Gruppe 17"/>
          <p:cNvGrpSpPr/>
          <p:nvPr userDrawn="1"/>
        </p:nvGrpSpPr>
        <p:grpSpPr>
          <a:xfrm>
            <a:off x="-2476901" y="3682285"/>
            <a:ext cx="2476901" cy="3200761"/>
            <a:chOff x="-2476901" y="3682285"/>
            <a:chExt cx="2476901" cy="3200761"/>
          </a:xfrm>
        </p:grpSpPr>
        <p:sp>
          <p:nvSpPr>
            <p:cNvPr id="21" name="Text Box 48"/>
            <p:cNvSpPr txBox="1">
              <a:spLocks noChangeArrowheads="1"/>
            </p:cNvSpPr>
            <p:nvPr userDrawn="1"/>
          </p:nvSpPr>
          <p:spPr bwMode="auto">
            <a:xfrm>
              <a:off x="-2476901" y="3682285"/>
              <a:ext cx="2476901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144000" bIns="0" anchor="b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Aft>
                  <a:spcPts val="60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at indsætte 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 topmenuen 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Sidehoved og 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Sæt hak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Slidenummer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Indsæt ønsket indhold i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Sidefod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Vælg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Anvend på alle</a:t>
              </a:r>
            </a:p>
            <a:p>
              <a:pPr algn="r" eaLnBrk="1" hangingPunct="1">
                <a:spcAft>
                  <a:spcPts val="240"/>
                </a:spcAft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 eaLnBrk="1" hangingPunct="1">
                <a:spcAft>
                  <a:spcPts val="240"/>
                </a:spcAft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Tips: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Gør det som det sidste før du gemmer filen, så det slår igennem på alle sider </a:t>
              </a:r>
            </a:p>
          </p:txBody>
        </p:sp>
        <p:grpSp>
          <p:nvGrpSpPr>
            <p:cNvPr id="22" name="Gruppe 21"/>
            <p:cNvGrpSpPr/>
            <p:nvPr userDrawn="1"/>
          </p:nvGrpSpPr>
          <p:grpSpPr>
            <a:xfrm>
              <a:off x="-2461135" y="5229519"/>
              <a:ext cx="2312988" cy="1653527"/>
              <a:chOff x="-2461135" y="5229519"/>
              <a:chExt cx="2312988" cy="1653527"/>
            </a:xfrm>
          </p:grpSpPr>
          <p:pic>
            <p:nvPicPr>
              <p:cNvPr id="23" name="Billede 22"/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-2461135" y="5229519"/>
                <a:ext cx="2312988" cy="1653527"/>
              </a:xfrm>
              <a:prstGeom prst="rect">
                <a:avLst/>
              </a:prstGeom>
            </p:spPr>
          </p:pic>
          <p:sp>
            <p:nvSpPr>
              <p:cNvPr id="24" name="Rektangel 23"/>
              <p:cNvSpPr/>
              <p:nvPr userDrawn="1"/>
            </p:nvSpPr>
            <p:spPr>
              <a:xfrm>
                <a:off x="-2340768" y="6165304"/>
                <a:ext cx="1656184" cy="2880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en-GB" dirty="0" err="1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01817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517" y="1196754"/>
            <a:ext cx="10886431" cy="4886325"/>
          </a:xfrm>
        </p:spPr>
        <p:txBody>
          <a:bodyPr numCol="2" spcCol="18000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dato 3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85EA3344-3AA4-4346-BAAC-562C6490DF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2" name="Gruppe 11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3" name="Billed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57486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14" name="Pladsholder til indhold 2"/>
          <p:cNvSpPr>
            <a:spLocks noGrp="1"/>
          </p:cNvSpPr>
          <p:nvPr>
            <p:ph sz="quarter" idx="13"/>
          </p:nvPr>
        </p:nvSpPr>
        <p:spPr>
          <a:xfrm>
            <a:off x="651517" y="1196424"/>
            <a:ext cx="534652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6" name="Pladsholder til indhold 3"/>
          <p:cNvSpPr>
            <a:spLocks noGrp="1"/>
          </p:cNvSpPr>
          <p:nvPr>
            <p:ph sz="quarter" idx="14"/>
          </p:nvPr>
        </p:nvSpPr>
        <p:spPr>
          <a:xfrm>
            <a:off x="6190398" y="1196424"/>
            <a:ext cx="5347551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0"/>
          </p:nvPr>
        </p:nvSpPr>
        <p:spPr>
          <a:xfrm>
            <a:off x="13323094" y="6398800"/>
            <a:ext cx="2844059" cy="365125"/>
          </a:xfrm>
          <a:prstGeom prst="rect">
            <a:avLst/>
          </a:prstGeom>
        </p:spPr>
        <p:txBody>
          <a:bodyPr/>
          <a:lstStyle/>
          <a:p>
            <a:fld id="{E2B12104-1CEF-4938-BEFE-DF5B0582D99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11" name="Gruppe 10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12" name="Billede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13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958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2 pkt. grøn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9288" y="332656"/>
            <a:ext cx="10888662" cy="862732"/>
          </a:xfrm>
        </p:spPr>
        <p:txBody>
          <a:bodyPr/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49288" y="1628776"/>
            <a:ext cx="10888662" cy="3600425"/>
          </a:xfrm>
        </p:spPr>
        <p:txBody>
          <a:bodyPr/>
          <a:lstStyle>
            <a:lvl1pPr>
              <a:lnSpc>
                <a:spcPct val="88000"/>
              </a:lnSpc>
              <a:buFontTx/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1441771-03BB-4E75-859D-67AE9A2110AC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6317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6981229" cy="468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6980895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8023223" y="0"/>
            <a:ext cx="4165601" cy="6858000"/>
          </a:xfrm>
        </p:spPr>
        <p:txBody>
          <a:bodyPr tIns="612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2297F65-287D-4127-97DB-90FE923ACB8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3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5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7" name="Gruppe 26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8" name="Billede 2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9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18" name="Billed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9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1600" y="311972"/>
            <a:ext cx="5351204" cy="812772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51600" y="1195389"/>
            <a:ext cx="5350867" cy="4886325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6362467" y="0"/>
            <a:ext cx="5826358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32D69B-F9A5-44FC-8153-D5B8129CDA97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25" name="Gruppe 24"/>
          <p:cNvGrpSpPr/>
          <p:nvPr userDrawn="1"/>
        </p:nvGrpSpPr>
        <p:grpSpPr>
          <a:xfrm>
            <a:off x="-2405743" y="1204883"/>
            <a:ext cx="2405743" cy="2221782"/>
            <a:chOff x="-2405743" y="1655465"/>
            <a:chExt cx="2405743" cy="2221782"/>
          </a:xfrm>
        </p:grpSpPr>
        <p:pic>
          <p:nvPicPr>
            <p:cNvPr id="26" name="Billede 25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1060701" y="3676062"/>
              <a:ext cx="920576" cy="201185"/>
            </a:xfrm>
            <a:prstGeom prst="rect">
              <a:avLst/>
            </a:prstGeom>
          </p:spPr>
        </p:pic>
        <p:sp>
          <p:nvSpPr>
            <p:cNvPr id="27" name="Rectangle 5"/>
            <p:cNvSpPr/>
            <p:nvPr userDrawn="1"/>
          </p:nvSpPr>
          <p:spPr bwMode="auto">
            <a:xfrm>
              <a:off x="-2405743" y="1655465"/>
              <a:ext cx="2405743" cy="1938992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Tekst-typografier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TAB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for at gå frem i tekst-niveauer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1 = Tekst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2 = Punkt-liste 20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3 = Punkt-liste 18 pkt.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Niveau 4-9 = Punkt-liste 18 pkt.</a:t>
              </a:r>
            </a:p>
            <a:p>
              <a:pPr algn="r">
                <a:defRPr/>
              </a:pPr>
              <a:endParaRPr lang="da-DK" sz="900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 at gå tilbage i tekst-niveauer, brug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SHIFT + TAB</a:t>
              </a:r>
            </a:p>
            <a:p>
              <a:pPr algn="r">
                <a:defRPr/>
              </a:pPr>
              <a:endParaRPr lang="da-DK" sz="900" b="1" noProof="1">
                <a:solidFill>
                  <a:prstClr val="white">
                    <a:lumMod val="50000"/>
                  </a:prstClr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Alternativt kan</a:t>
              </a:r>
            </a:p>
            <a:p>
              <a:pPr algn="r"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Forøg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og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Formindsk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</a:p>
            <a:p>
              <a:pPr algn="r"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listeniveau bruges</a:t>
              </a:r>
            </a:p>
          </p:txBody>
        </p:sp>
      </p:grp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03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farvet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3" name="Pladsholder til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40549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27888" y="0"/>
            <a:ext cx="4078938" cy="6858000"/>
          </a:xfrm>
          <a:solidFill>
            <a:schemeClr val="accent2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3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0549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8" name="Pladsholder til tekst 6"/>
          <p:cNvSpPr>
            <a:spLocks noGrp="1"/>
          </p:cNvSpPr>
          <p:nvPr>
            <p:ph type="body" sz="quarter" idx="18"/>
          </p:nvPr>
        </p:nvSpPr>
        <p:spPr>
          <a:xfrm>
            <a:off x="8127888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469951-12B4-41C9-B391-4813E476928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35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noFill/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/>
            </a:lvl1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B46A61-14BF-4629-BCB7-AF621A6B3C3B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20" name="Gruppe 19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2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4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5" name="Billed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83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boks med bille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1"/>
          <p:cNvSpPr>
            <a:spLocks noGrp="1"/>
          </p:cNvSpPr>
          <p:nvPr>
            <p:ph type="body" sz="quarter" idx="13" hasCustomPrompt="1"/>
          </p:nvPr>
        </p:nvSpPr>
        <p:spPr>
          <a:xfrm>
            <a:off x="-24243" y="0"/>
            <a:ext cx="4078938" cy="6858000"/>
          </a:xfrm>
          <a:solidFill>
            <a:schemeClr val="accent1"/>
          </a:solidFill>
          <a:ln>
            <a:noFill/>
          </a:ln>
        </p:spPr>
        <p:txBody>
          <a:bodyPr tIns="144000"/>
          <a:lstStyle>
            <a:lvl1pPr algn="ctr">
              <a:defRPr sz="13400" b="1"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da-DK" dirty="0"/>
              <a:t>xx</a:t>
            </a:r>
          </a:p>
        </p:txBody>
      </p:sp>
      <p:sp>
        <p:nvSpPr>
          <p:cNvPr id="11" name="Pladsholder til tekst 4"/>
          <p:cNvSpPr>
            <a:spLocks noGrp="1"/>
          </p:cNvSpPr>
          <p:nvPr>
            <p:ph type="body" sz="quarter" idx="16"/>
          </p:nvPr>
        </p:nvSpPr>
        <p:spPr>
          <a:xfrm>
            <a:off x="-24243" y="2179638"/>
            <a:ext cx="4078938" cy="1897062"/>
          </a:xfrm>
        </p:spPr>
        <p:txBody>
          <a:bodyPr lIns="360000" rIns="360000"/>
          <a:lstStyle>
            <a:lvl1pPr>
              <a:lnSpc>
                <a:spcPct val="99000"/>
              </a:lnSpc>
              <a:defRPr sz="2000"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  <a:lvl6pPr>
              <a:defRPr>
                <a:solidFill>
                  <a:schemeClr val="accent5"/>
                </a:solidFill>
              </a:defRPr>
            </a:lvl6pPr>
            <a:lvl7pPr>
              <a:defRPr>
                <a:solidFill>
                  <a:schemeClr val="accent5"/>
                </a:solidFill>
              </a:defRPr>
            </a:lvl7pPr>
            <a:lvl8pPr>
              <a:defRPr>
                <a:solidFill>
                  <a:schemeClr val="accent5"/>
                </a:solidFill>
              </a:defRPr>
            </a:lvl8pPr>
            <a:lvl9pPr>
              <a:defRPr>
                <a:solidFill>
                  <a:schemeClr val="accent5"/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Pladsholder til billede 3"/>
          <p:cNvSpPr>
            <a:spLocks noGrp="1"/>
          </p:cNvSpPr>
          <p:nvPr>
            <p:ph type="pic" sz="quarter" idx="14" hasCustomPrompt="1"/>
          </p:nvPr>
        </p:nvSpPr>
        <p:spPr>
          <a:xfrm>
            <a:off x="4055128" y="0"/>
            <a:ext cx="8133697" cy="6858000"/>
          </a:xfrm>
        </p:spPr>
        <p:txBody>
          <a:bodyPr tIns="468000" anchor="ctr" anchorCtr="0"/>
          <a:lstStyle>
            <a:lvl1pPr marL="0" indent="0" algn="ctr">
              <a:buFontTx/>
              <a:buNone/>
              <a:defRPr sz="12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/>
              <a:t>Klik på ikonet og indsæt billede</a:t>
            </a: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>
                <a:solidFill>
                  <a:prstClr val="white"/>
                </a:solidFill>
              </a:rPr>
              <a:t>/ Landbrugsstyrelsen / Titel på præsentation</a:t>
            </a:r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7EC89C-17A0-4E64-A6D2-B825673CEEDF}" type="slidenum">
              <a:rPr lang="da-DK" smtClean="0">
                <a:solidFill>
                  <a:prstClr val="white"/>
                </a:solidFill>
              </a:rPr>
              <a:pPr/>
              <a:t>‹nr.›</a:t>
            </a:fld>
            <a:endParaRPr lang="da-DK" dirty="0">
              <a:solidFill>
                <a:prstClr val="white"/>
              </a:solidFill>
            </a:endParaRPr>
          </a:p>
        </p:txBody>
      </p:sp>
      <p:sp>
        <p:nvSpPr>
          <p:cNvPr id="5" name="Pladsholder til dato 4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50C201F-1F7B-4F09-A272-946B70CE38FA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9" name="Gruppe 18"/>
          <p:cNvGrpSpPr/>
          <p:nvPr userDrawn="1"/>
        </p:nvGrpSpPr>
        <p:grpSpPr>
          <a:xfrm>
            <a:off x="12188825" y="1941319"/>
            <a:ext cx="2032000" cy="2054444"/>
            <a:chOff x="9150825" y="2171823"/>
            <a:chExt cx="2032000" cy="2054444"/>
          </a:xfrm>
        </p:grpSpPr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9150825" y="2171823"/>
              <a:ext cx="20320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00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billede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1.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på billederammen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2.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 det ønskede billede via fanen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Indsæt, Billeder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3. 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Klik </a:t>
              </a:r>
              <a:r>
                <a:rPr 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Beskær</a:t>
              </a: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 for at ændre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billedets fokus/størrelse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a-DK" altLang="da-DK" sz="900" noProof="1">
                <a:solidFill>
                  <a:prstClr val="white">
                    <a:lumMod val="50000"/>
                  </a:prst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4. 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Ønsker du at skalere billedet, så hold </a:t>
              </a:r>
              <a:r>
                <a:rPr lang="da-DK" altLang="da-DK" sz="900" b="1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SHIFT-</a:t>
              </a:r>
              <a:r>
                <a:rPr lang="da-DK" altLang="da-DK" sz="900" noProof="1">
                  <a:solidFill>
                    <a:prstClr val="white">
                      <a:lumMod val="50000"/>
                    </a:prstClr>
                  </a:solidFill>
                  <a:latin typeface="Arial"/>
                  <a:ea typeface="Calibri" panose="020F0502020204030204" pitchFamily="34" charset="0"/>
                  <a:cs typeface="Arial" panose="020B0604020202020204" pitchFamily="34" charset="0"/>
                </a:rPr>
                <a:t>knappen nede, mens der trækkes i billedets hjørner</a:t>
              </a:r>
            </a:p>
          </p:txBody>
        </p:sp>
        <p:pic>
          <p:nvPicPr>
            <p:cNvPr id="21" name="Billed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315" y="3028176"/>
              <a:ext cx="373507" cy="32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uppe 78"/>
            <p:cNvGrpSpPr>
              <a:grpSpLocks/>
            </p:cNvGrpSpPr>
            <p:nvPr/>
          </p:nvGrpSpPr>
          <p:grpSpPr bwMode="auto">
            <a:xfrm>
              <a:off x="9305577" y="3846855"/>
              <a:ext cx="330145" cy="379412"/>
              <a:chOff x="1018031" y="5509431"/>
              <a:chExt cx="373412" cy="429121"/>
            </a:xfrm>
          </p:grpSpPr>
          <p:pic>
            <p:nvPicPr>
              <p:cNvPr id="23" name="Billede 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8031" y="5511796"/>
                <a:ext cx="373412" cy="426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ounded Rectangle 25"/>
              <p:cNvSpPr/>
              <p:nvPr/>
            </p:nvSpPr>
            <p:spPr bwMode="auto">
              <a:xfrm>
                <a:off x="1023417" y="5509431"/>
                <a:ext cx="210080" cy="172367"/>
              </a:xfrm>
              <a:prstGeom prst="roundRect">
                <a:avLst/>
              </a:prstGeom>
              <a:noFill/>
              <a:ln w="19050">
                <a:solidFill>
                  <a:srgbClr val="E31E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 sz="2000" noProof="1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5" name="Pladsholder logo"/>
          <p:cNvSpPr>
            <a:spLocks noGrp="1"/>
          </p:cNvSpPr>
          <p:nvPr>
            <p:ph type="body" sz="quarter" idx="22" hasCustomPrompt="1"/>
          </p:nvPr>
        </p:nvSpPr>
        <p:spPr>
          <a:xfrm>
            <a:off x="655670" y="6378872"/>
            <a:ext cx="223200" cy="2016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000" y="0"/>
            <a:ext cx="1835919" cy="10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54D589-803A-4EA2-BC38-5BF0D29C02AD}" type="datetime2">
              <a:rPr lang="da-DK" smtClean="0"/>
              <a:t>14. november 2019</a:t>
            </a:fld>
            <a:endParaRPr lang="da-DK" dirty="0"/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9" r:id="rId3"/>
    <p:sldLayoutId id="2147483660" r:id="rId4"/>
    <p:sldLayoutId id="2147483661" r:id="rId5"/>
    <p:sldLayoutId id="2147483662" r:id="rId6"/>
    <p:sldLayoutId id="2147483650" r:id="rId7"/>
    <p:sldLayoutId id="2147483673" r:id="rId8"/>
    <p:sldLayoutId id="214748365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4" r:id="rId20"/>
    <p:sldLayoutId id="2147483655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53" userDrawn="1">
          <p15:clr>
            <a:srgbClr val="F26B43"/>
          </p15:clr>
        </p15:guide>
        <p15:guide id="4" orient="horz" pos="3831" userDrawn="1">
          <p15:clr>
            <a:srgbClr val="F26B43"/>
          </p15:clr>
        </p15:guide>
        <p15:guide id="5" orient="horz" pos="195" userDrawn="1">
          <p15:clr>
            <a:srgbClr val="F26B43"/>
          </p15:clr>
        </p15:guide>
        <p15:guide id="6" orient="horz" pos="491" userDrawn="1">
          <p15:clr>
            <a:srgbClr val="F26B43"/>
          </p15:clr>
        </p15:guide>
        <p15:guide id="7" pos="409" userDrawn="1">
          <p15:clr>
            <a:srgbClr val="F26B43"/>
          </p15:clr>
        </p15:guide>
        <p15:guide id="8" pos="72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AA6C8A-03CC-42A2-A141-0F360D082B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56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AA6C8A-03CC-42A2-A141-0F360D082B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3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AA6C8A-03CC-42A2-A141-0F360D082B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7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AA6C8A-03CC-42A2-A141-0F360D082B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6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51517" y="311972"/>
            <a:ext cx="10886431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51516" y="1196753"/>
            <a:ext cx="10886433" cy="48859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8399" y="6398800"/>
            <a:ext cx="56520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800">
                <a:solidFill>
                  <a:srgbClr val="003127"/>
                </a:solidFill>
              </a:defRPr>
            </a:lvl1pPr>
          </a:lstStyle>
          <a:p>
            <a:r>
              <a:rPr lang="da-DK"/>
              <a:t>/ Landbrugsstyrelsen / Titel på præsentation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17200" y="6398800"/>
            <a:ext cx="298800" cy="20146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00">
                <a:solidFill>
                  <a:srgbClr val="003127"/>
                </a:solidFill>
              </a:defRPr>
            </a:lvl1pPr>
          </a:lstStyle>
          <a:p>
            <a:fld id="{667EC89C-17A0-4E64-A6D2-B825673CEED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dato 11" hidden="1"/>
          <p:cNvSpPr>
            <a:spLocks noGrp="1"/>
          </p:cNvSpPr>
          <p:nvPr>
            <p:ph type="dt" sz="half" idx="2"/>
          </p:nvPr>
        </p:nvSpPr>
        <p:spPr>
          <a:xfrm>
            <a:off x="8398068" y="7600380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a-DK" sz="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0AA6C8A-03CC-42A2-A141-0F360D082BBD}" type="datetime2">
              <a:rPr lang="da-DK">
                <a:solidFill>
                  <a:prstClr val="white">
                    <a:lumMod val="75000"/>
                  </a:prstClr>
                </a:solidFill>
              </a:rPr>
              <a:pPr/>
              <a:t>14. november 2019</a:t>
            </a:fld>
            <a:endParaRPr dirty="0">
              <a:solidFill>
                <a:prstClr val="white">
                  <a:lumMod val="75000"/>
                </a:prstClr>
              </a:solidFill>
            </a:endParaRPr>
          </a:p>
        </p:txBody>
      </p:sp>
      <p:pic>
        <p:nvPicPr>
          <p:cNvPr id="13" name="Billede logo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8" y="6380524"/>
            <a:ext cx="224790" cy="19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00312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91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-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6pPr>
      <a:lvl7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7pPr>
      <a:lvl8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 baseline="0">
          <a:solidFill>
            <a:schemeClr val="accent1"/>
          </a:solidFill>
          <a:latin typeface="+mn-lt"/>
          <a:ea typeface="+mn-ea"/>
          <a:cs typeface="+mn-cs"/>
        </a:defRPr>
      </a:lvl8pPr>
      <a:lvl9pPr marL="864000" indent="-216000" algn="l" defTabSz="914400" rtl="0" eaLnBrk="1" latinLnBrk="0" hangingPunct="1">
        <a:lnSpc>
          <a:spcPct val="92000"/>
        </a:lnSpc>
        <a:spcBef>
          <a:spcPts val="0"/>
        </a:spcBef>
        <a:buFont typeface="Arial" panose="020B0604020202020204" pitchFamily="34" charset="0"/>
        <a:buChar char="•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753">
          <p15:clr>
            <a:srgbClr val="F26B43"/>
          </p15:clr>
        </p15:guide>
        <p15:guide id="2" orient="horz" pos="3831">
          <p15:clr>
            <a:srgbClr val="F26B43"/>
          </p15:clr>
        </p15:guide>
        <p15:guide id="3" orient="horz" pos="195">
          <p15:clr>
            <a:srgbClr val="F26B43"/>
          </p15:clr>
        </p15:guide>
        <p15:guide id="4" orient="horz" pos="491">
          <p15:clr>
            <a:srgbClr val="F26B43"/>
          </p15:clr>
        </p15:guide>
        <p15:guide id="5" pos="409">
          <p15:clr>
            <a:srgbClr val="F26B43"/>
          </p15:clr>
        </p15:guide>
        <p15:guide id="6" pos="72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ixGX2vKWm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tekst 16"/>
          <p:cNvSpPr>
            <a:spLocks noGrp="1"/>
          </p:cNvSpPr>
          <p:nvPr>
            <p:ph type="body" sz="quarter" idx="10"/>
          </p:nvPr>
        </p:nvSpPr>
        <p:spPr>
          <a:xfrm>
            <a:off x="651600" y="2348880"/>
            <a:ext cx="8755180" cy="209684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a-DK" sz="4800" dirty="0" smtClean="0"/>
              <a:t>UPU møde</a:t>
            </a:r>
          </a:p>
          <a:p>
            <a:pPr algn="ctr">
              <a:buNone/>
            </a:pPr>
            <a:r>
              <a:rPr lang="da-DK" sz="4800" dirty="0" smtClean="0"/>
              <a:t>Landbrugsstyrelsen</a:t>
            </a:r>
            <a:br>
              <a:rPr lang="da-DK" sz="4800" dirty="0" smtClean="0"/>
            </a:br>
            <a:endParaRPr lang="da-DK" sz="4800" dirty="0" smtClean="0"/>
          </a:p>
          <a:p>
            <a:pPr algn="ctr">
              <a:buNone/>
            </a:pPr>
            <a:r>
              <a:rPr lang="da-DK" sz="4800" dirty="0" smtClean="0"/>
              <a:t>November 2019</a:t>
            </a:r>
            <a:endParaRPr lang="da-DK" sz="4800" dirty="0"/>
          </a:p>
        </p:txBody>
      </p:sp>
      <p:sp>
        <p:nvSpPr>
          <p:cNvPr id="18" name="Pladsholder til tekst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663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49796" y="42179"/>
            <a:ext cx="8539156" cy="16561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a-DK" sz="2400" dirty="0" smtClean="0"/>
              <a:t>HUSK</a:t>
            </a:r>
            <a:br>
              <a:rPr lang="da-DK" sz="2400" dirty="0" smtClean="0"/>
            </a:br>
            <a:r>
              <a:rPr lang="da-DK" sz="2400" dirty="0" smtClean="0"/>
              <a:t>2020</a:t>
            </a:r>
          </a:p>
          <a:p>
            <a:pPr algn="ctr"/>
            <a:r>
              <a:rPr lang="da-DK" sz="2400" dirty="0" smtClean="0"/>
              <a:t>International Year of Plant Health (IYPH)</a:t>
            </a:r>
            <a:endParaRPr lang="da-DK" sz="24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8" name="Pladsholder til tekst 1"/>
          <p:cNvSpPr txBox="1">
            <a:spLocks/>
          </p:cNvSpPr>
          <p:nvPr/>
        </p:nvSpPr>
        <p:spPr>
          <a:xfrm>
            <a:off x="765820" y="1268760"/>
            <a:ext cx="8539156" cy="504056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lang="da-DK" sz="6600" b="1" kern="1200" dirty="0" smtClean="0">
                <a:solidFill>
                  <a:srgbClr val="003127"/>
                </a:solidFill>
                <a:latin typeface="+mj-lt"/>
                <a:ea typeface="+mj-ea"/>
                <a:cs typeface="+mj-cs"/>
              </a:defRPr>
            </a:lvl1pPr>
            <a:lvl2pPr marL="216000" indent="-216000" algn="l" defTabSz="914400" rtl="0" eaLnBrk="1" latinLnBrk="0" hangingPunct="1">
              <a:lnSpc>
                <a:spcPct val="9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400" rtl="0" eaLnBrk="1" latinLnBrk="0" hangingPunct="1">
              <a:lnSpc>
                <a:spcPct val="9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endParaRPr lang="en-US" sz="1800" dirty="0" smtClean="0"/>
          </a:p>
          <a:p>
            <a:pPr algn="l">
              <a:buNone/>
            </a:pPr>
            <a:r>
              <a:rPr lang="en-US" sz="1800" dirty="0" smtClean="0"/>
              <a:t>IYPH 2020 Promotion Video</a:t>
            </a:r>
          </a:p>
          <a:p>
            <a:pPr algn="l">
              <a:buNone/>
            </a:pP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www.youtube.com/watch?v=jixGX2vKWmY</a:t>
            </a:r>
            <a:r>
              <a:rPr lang="en-US" sz="1800" dirty="0" smtClean="0"/>
              <a:t> </a:t>
            </a:r>
          </a:p>
          <a:p>
            <a:pPr algn="l">
              <a:buNone/>
            </a:pPr>
            <a:endParaRPr lang="en-US" sz="1800" dirty="0"/>
          </a:p>
          <a:p>
            <a:pPr algn="l">
              <a:buNone/>
            </a:pPr>
            <a:r>
              <a:rPr lang="en-US" sz="1800" dirty="0" err="1" smtClean="0"/>
              <a:t>Emner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dirty="0" err="1" smtClean="0"/>
              <a:t>Øge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viden</a:t>
            </a:r>
            <a:r>
              <a:rPr lang="en-US" sz="1800" b="0" dirty="0" smtClean="0"/>
              <a:t> om </a:t>
            </a:r>
            <a:r>
              <a:rPr lang="en-US" sz="1800" b="0" dirty="0" err="1" smtClean="0"/>
              <a:t>plantesundhed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fokus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på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risiko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ved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handel</a:t>
            </a:r>
            <a:r>
              <a:rPr lang="en-US" sz="1800" b="0" dirty="0" smtClean="0"/>
              <a:t> og </a:t>
            </a:r>
            <a:r>
              <a:rPr lang="en-US" sz="1800" b="0" dirty="0" err="1" smtClean="0"/>
              <a:t>klimaændringer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øget</a:t>
            </a:r>
            <a:r>
              <a:rPr lang="en-US" sz="1800" b="0" dirty="0" smtClean="0"/>
              <a:t> dialog og </a:t>
            </a:r>
            <a:r>
              <a:rPr lang="en-US" sz="1800" b="0" dirty="0" err="1" smtClean="0"/>
              <a:t>partnerskaber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dirty="0" err="1" smtClean="0"/>
              <a:t>Formål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b="0" dirty="0" err="1" smtClean="0"/>
              <a:t>Sætte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fokus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på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sunde</a:t>
            </a:r>
            <a:r>
              <a:rPr lang="en-US" sz="1800" b="0" dirty="0" smtClean="0"/>
              <a:t> planters </a:t>
            </a:r>
            <a:r>
              <a:rPr lang="en-US" sz="1800" b="0" dirty="0" err="1" smtClean="0"/>
              <a:t>betydning</a:t>
            </a:r>
            <a:r>
              <a:rPr lang="en-US" sz="1800" b="0" dirty="0" smtClean="0"/>
              <a:t> for:</a:t>
            </a:r>
            <a:br>
              <a:rPr lang="en-US" sz="1800" b="0" dirty="0" smtClean="0"/>
            </a:br>
            <a:r>
              <a:rPr lang="en-US" sz="1800" b="0" dirty="0" smtClean="0"/>
              <a:t>-</a:t>
            </a:r>
            <a:r>
              <a:rPr lang="en-US" sz="1800" b="0" dirty="0" err="1" smtClean="0"/>
              <a:t>Sult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en-US" sz="1800" b="0" dirty="0" smtClean="0"/>
              <a:t>-</a:t>
            </a:r>
            <a:r>
              <a:rPr lang="en-US" sz="1800" b="0" dirty="0" err="1" smtClean="0"/>
              <a:t>Fattigdom</a:t>
            </a:r>
            <a:endParaRPr lang="en-US" sz="1800" b="0" dirty="0" smtClean="0"/>
          </a:p>
          <a:p>
            <a:pPr algn="l">
              <a:buNone/>
            </a:pPr>
            <a:r>
              <a:rPr lang="en-US" sz="1800" b="0" dirty="0" smtClean="0"/>
              <a:t>-</a:t>
            </a:r>
            <a:r>
              <a:rPr lang="en-US" sz="1800" b="0" dirty="0" err="1" smtClean="0"/>
              <a:t>Miljø</a:t>
            </a:r>
            <a:r>
              <a:rPr lang="en-US" sz="1800" b="0" dirty="0" smtClean="0"/>
              <a:t> og </a:t>
            </a:r>
            <a:r>
              <a:rPr lang="en-US" sz="1800" b="0" dirty="0" err="1" smtClean="0"/>
              <a:t>biodiversite</a:t>
            </a:r>
            <a:endParaRPr lang="en-US" sz="1800" b="0" dirty="0" smtClean="0"/>
          </a:p>
          <a:p>
            <a:pPr algn="l">
              <a:buNone/>
            </a:pPr>
            <a:r>
              <a:rPr lang="en-US" sz="1800" b="0" dirty="0" smtClean="0"/>
              <a:t>-</a:t>
            </a:r>
            <a:r>
              <a:rPr lang="en-US" sz="1800" b="0" dirty="0" err="1" smtClean="0"/>
              <a:t>Økonomisk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udvikling</a:t>
            </a:r>
            <a:endParaRPr lang="en-US" sz="1800" b="0" dirty="0" smtClean="0"/>
          </a:p>
          <a:p>
            <a:pPr algn="l">
              <a:buNone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7320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7231" y="942571"/>
            <a:ext cx="10886431" cy="596748"/>
          </a:xfrm>
        </p:spPr>
        <p:txBody>
          <a:bodyPr/>
          <a:lstStyle/>
          <a:p>
            <a:pPr algn="ctr"/>
            <a:r>
              <a:rPr lang="da-DK" dirty="0" smtClean="0"/>
              <a:t>Eksport af planter og planteprodukter, herunder frø </a:t>
            </a:r>
            <a:br>
              <a:rPr lang="da-DK" dirty="0" smtClean="0"/>
            </a:br>
            <a:r>
              <a:rPr lang="da-DK" sz="2000" b="0" i="1" dirty="0"/>
              <a:t>-</a:t>
            </a:r>
            <a:r>
              <a:rPr lang="da-DK" sz="2000" b="0" i="1" dirty="0" smtClean="0"/>
              <a:t>fra Danmark til lande udenfor EU</a:t>
            </a:r>
            <a:endParaRPr lang="da-DK" sz="2000" b="0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7" y="1628800"/>
            <a:ext cx="10886433" cy="4680519"/>
          </a:xfrm>
        </p:spPr>
        <p:txBody>
          <a:bodyPr/>
          <a:lstStyle/>
          <a:p>
            <a:endParaRPr lang="da-DK" dirty="0" smtClean="0"/>
          </a:p>
          <a:p>
            <a:r>
              <a:rPr lang="da-DK" sz="1800" dirty="0" smtClean="0">
                <a:solidFill>
                  <a:schemeClr val="tx1"/>
                </a:solidFill>
              </a:rPr>
              <a:t>Landbrugsstyrelsen, Planter har 447 </a:t>
            </a:r>
            <a:r>
              <a:rPr lang="da-DK" sz="1800" dirty="0">
                <a:solidFill>
                  <a:schemeClr val="tx1"/>
                </a:solidFill>
              </a:rPr>
              <a:t>tilmeldte </a:t>
            </a:r>
            <a:r>
              <a:rPr lang="da-DK" sz="1800" dirty="0" smtClean="0">
                <a:solidFill>
                  <a:schemeClr val="tx1"/>
                </a:solidFill>
              </a:rPr>
              <a:t>eksportører i 2019 (</a:t>
            </a:r>
            <a:r>
              <a:rPr lang="da-DK" sz="1800" dirty="0">
                <a:solidFill>
                  <a:schemeClr val="tx1"/>
                </a:solidFill>
              </a:rPr>
              <a:t>430 </a:t>
            </a:r>
            <a:r>
              <a:rPr lang="da-DK" sz="1800" dirty="0" smtClean="0">
                <a:solidFill>
                  <a:schemeClr val="tx1"/>
                </a:solidFill>
              </a:rPr>
              <a:t>i </a:t>
            </a:r>
            <a:r>
              <a:rPr lang="da-DK" sz="1800" dirty="0">
                <a:solidFill>
                  <a:schemeClr val="tx1"/>
                </a:solidFill>
              </a:rPr>
              <a:t>2018)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b="0" i="1" dirty="0" smtClean="0">
                <a:solidFill>
                  <a:schemeClr val="tx1"/>
                </a:solidFill>
              </a:rPr>
              <a:t>-virksomheder, som har brug for plantesundhedscertifikater i forbindelse med eksport</a:t>
            </a:r>
          </a:p>
          <a:p>
            <a:endParaRPr lang="da-DK" sz="1800" b="0" i="1" dirty="0" smtClean="0">
              <a:solidFill>
                <a:schemeClr val="tx1"/>
              </a:solidFill>
            </a:endParaRPr>
          </a:p>
          <a:p>
            <a:endParaRPr lang="da-DK" sz="1800" dirty="0" smtClean="0">
              <a:solidFill>
                <a:schemeClr val="tx1"/>
              </a:solidFill>
            </a:endParaRPr>
          </a:p>
          <a:p>
            <a:endParaRPr lang="da-DK" sz="1800" dirty="0">
              <a:solidFill>
                <a:schemeClr val="tx1"/>
              </a:solidFill>
            </a:endParaRPr>
          </a:p>
          <a:p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sz="1800" dirty="0" smtClean="0">
                <a:solidFill>
                  <a:schemeClr val="tx1"/>
                </a:solidFill>
              </a:rPr>
              <a:t>Virksomhedernes fordeling:</a:t>
            </a:r>
            <a:r>
              <a:rPr lang="da-DK" sz="1800" dirty="0">
                <a:solidFill>
                  <a:schemeClr val="tx1"/>
                </a:solidFill>
              </a:rPr>
              <a:t> </a:t>
            </a:r>
          </a:p>
          <a:p>
            <a:r>
              <a:rPr lang="da-DK" sz="1800" b="0" dirty="0">
                <a:solidFill>
                  <a:schemeClr val="tx1"/>
                </a:solidFill>
              </a:rPr>
              <a:t>Eksport af kartofler: 11</a:t>
            </a:r>
          </a:p>
          <a:p>
            <a:r>
              <a:rPr lang="da-DK" sz="1800" b="0" dirty="0">
                <a:solidFill>
                  <a:schemeClr val="tx1"/>
                </a:solidFill>
              </a:rPr>
              <a:t>Eksport af konsum: 122</a:t>
            </a:r>
          </a:p>
          <a:p>
            <a:r>
              <a:rPr lang="da-DK" sz="1800" b="0" dirty="0">
                <a:solidFill>
                  <a:schemeClr val="tx1"/>
                </a:solidFill>
              </a:rPr>
              <a:t>Eksport af planter: 266</a:t>
            </a:r>
          </a:p>
          <a:p>
            <a:r>
              <a:rPr lang="da-DK" sz="1800" b="0" dirty="0">
                <a:solidFill>
                  <a:schemeClr val="tx1"/>
                </a:solidFill>
              </a:rPr>
              <a:t>Eksport af frø: </a:t>
            </a:r>
            <a:r>
              <a:rPr lang="da-DK" sz="1800" b="0" dirty="0" smtClean="0">
                <a:solidFill>
                  <a:schemeClr val="tx1"/>
                </a:solidFill>
              </a:rPr>
              <a:t>48</a:t>
            </a:r>
            <a:r>
              <a:rPr lang="da-DK" sz="1800" b="0" dirty="0">
                <a:solidFill>
                  <a:schemeClr val="tx1"/>
                </a:solidFill>
              </a:rPr>
              <a:t> </a:t>
            </a:r>
          </a:p>
          <a:p>
            <a:r>
              <a:rPr lang="da-DK" dirty="0" smtClean="0">
                <a:solidFill>
                  <a:schemeClr val="tx1"/>
                </a:solidFill>
              </a:rPr>
              <a:t/>
            </a:r>
            <a:br>
              <a:rPr lang="da-DK" dirty="0" smtClean="0">
                <a:solidFill>
                  <a:schemeClr val="tx1"/>
                </a:solidFill>
              </a:rPr>
            </a:br>
            <a:endParaRPr lang="da-DK" dirty="0" smtClean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  <a:p>
            <a:endParaRPr lang="da-DK" dirty="0" smtClean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2</a:t>
            </a:fld>
            <a:endParaRPr lang="da-DK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75351979"/>
              </p:ext>
            </p:extLst>
          </p:nvPr>
        </p:nvGraphicFramePr>
        <p:xfrm>
          <a:off x="4942284" y="2924944"/>
          <a:ext cx="5328592" cy="2536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925" y="7660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246" y="816028"/>
            <a:ext cx="10886431" cy="1244820"/>
          </a:xfrm>
        </p:spPr>
        <p:txBody>
          <a:bodyPr/>
          <a:lstStyle/>
          <a:p>
            <a:pPr algn="ctr"/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Eksport </a:t>
            </a:r>
            <a:r>
              <a:rPr lang="da-DK" dirty="0"/>
              <a:t>af planter og planteprodukter, herunder frø </a:t>
            </a:r>
            <a:br>
              <a:rPr lang="da-DK" dirty="0"/>
            </a:br>
            <a:r>
              <a:rPr lang="da-DK" sz="2000" b="0" i="1" dirty="0"/>
              <a:t>-fra Danmark til lande udenfor EU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7" y="2060848"/>
            <a:ext cx="10886433" cy="4248471"/>
          </a:xfrm>
        </p:spPr>
        <p:txBody>
          <a:bodyPr/>
          <a:lstStyle/>
          <a:p>
            <a:endParaRPr lang="da-DK" dirty="0" smtClean="0">
              <a:solidFill>
                <a:schemeClr val="tx1"/>
              </a:solidFill>
            </a:endParaRPr>
          </a:p>
          <a:p>
            <a:r>
              <a:rPr lang="da-DK" sz="2800" dirty="0" smtClean="0">
                <a:solidFill>
                  <a:schemeClr val="tx1"/>
                </a:solidFill>
              </a:rPr>
              <a:t>Eksporten generelt: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Bundet op på IPPC, ISPM standarder til delområder</a:t>
            </a:r>
          </a:p>
          <a:p>
            <a:pPr>
              <a:buNone/>
            </a:pPr>
            <a:endParaRPr lang="da-DK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Landbrugsstyrelsens </a:t>
            </a:r>
            <a:r>
              <a:rPr lang="da-DK" sz="1800" dirty="0" smtClean="0">
                <a:solidFill>
                  <a:schemeClr val="tx1"/>
                </a:solidFill>
              </a:rPr>
              <a:t>eksportkontrol </a:t>
            </a:r>
          </a:p>
          <a:p>
            <a:pPr>
              <a:buNone/>
            </a:pPr>
            <a:r>
              <a:rPr lang="da-DK" sz="1800" b="0" dirty="0" smtClean="0">
                <a:solidFill>
                  <a:schemeClr val="tx1"/>
                </a:solidFill>
              </a:rPr>
              <a:t>-administrativ eller fysisk </a:t>
            </a:r>
            <a:r>
              <a:rPr lang="da-DK" sz="1800" b="0" dirty="0">
                <a:solidFill>
                  <a:schemeClr val="tx1"/>
                </a:solidFill>
              </a:rPr>
              <a:t/>
            </a:r>
            <a:br>
              <a:rPr lang="da-DK" sz="1800" b="0" dirty="0">
                <a:solidFill>
                  <a:schemeClr val="tx1"/>
                </a:solidFill>
              </a:rPr>
            </a:br>
            <a:endParaRPr lang="da-DK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Udstedelse </a:t>
            </a:r>
            <a:r>
              <a:rPr lang="da-DK" sz="1800" dirty="0">
                <a:solidFill>
                  <a:schemeClr val="tx1"/>
                </a:solidFill>
              </a:rPr>
              <a:t>af plantesundhedscertifikat</a:t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b="0" dirty="0" smtClean="0">
                <a:solidFill>
                  <a:schemeClr val="tx1"/>
                </a:solidFill>
              </a:rPr>
              <a:t>-attesterer </a:t>
            </a:r>
            <a:r>
              <a:rPr lang="da-DK" sz="1800" b="0" dirty="0">
                <a:solidFill>
                  <a:schemeClr val="tx1"/>
                </a:solidFill>
              </a:rPr>
              <a:t>at eksportlandet opfylder importlandets </a:t>
            </a:r>
            <a:r>
              <a:rPr lang="da-DK" sz="1800" b="0" dirty="0" smtClean="0">
                <a:solidFill>
                  <a:schemeClr val="tx1"/>
                </a:solidFill>
              </a:rPr>
              <a:t>krav til </a:t>
            </a:r>
            <a:r>
              <a:rPr lang="da-DK" sz="1800" b="0" dirty="0" smtClean="0">
                <a:solidFill>
                  <a:schemeClr val="tx1"/>
                </a:solidFill>
              </a:rPr>
              <a:t>plantesundhed</a:t>
            </a:r>
            <a:endParaRPr lang="da-DK" sz="18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a-DK" sz="1800" b="0" dirty="0">
                <a:solidFill>
                  <a:schemeClr val="tx1"/>
                </a:solidFill>
              </a:rPr>
              <a:t>-information fra myndighed til myndighed</a:t>
            </a:r>
          </a:p>
          <a:p>
            <a:pPr>
              <a:buNone/>
            </a:pPr>
            <a:r>
              <a:rPr lang="da-DK" sz="1800" b="0" dirty="0" smtClean="0">
                <a:solidFill>
                  <a:schemeClr val="tx1"/>
                </a:solidFill>
              </a:rPr>
              <a:t> </a:t>
            </a:r>
            <a:endParaRPr lang="da-DK" sz="18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Importlandets kontrol</a:t>
            </a:r>
          </a:p>
          <a:p>
            <a:pPr>
              <a:buNone/>
            </a:pPr>
            <a:r>
              <a:rPr lang="da-DK" sz="1800" b="0" dirty="0" smtClean="0">
                <a:solidFill>
                  <a:schemeClr val="tx1"/>
                </a:solidFill>
              </a:rPr>
              <a:t>-import eller afvisning</a:t>
            </a:r>
          </a:p>
          <a:p>
            <a:endParaRPr lang="da-DK" b="0" dirty="0">
              <a:solidFill>
                <a:schemeClr val="tx1"/>
              </a:solidFill>
            </a:endParaRPr>
          </a:p>
          <a:p>
            <a:endParaRPr lang="da-DK" b="0" dirty="0">
              <a:solidFill>
                <a:schemeClr val="tx1"/>
              </a:solidFill>
            </a:endParaRP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3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740" y="51191"/>
            <a:ext cx="3009900" cy="59055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516" y="2219948"/>
            <a:ext cx="2785522" cy="16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052737"/>
            <a:ext cx="10886433" cy="5030012"/>
          </a:xfrm>
        </p:spPr>
        <p:txBody>
          <a:bodyPr/>
          <a:lstStyle/>
          <a:p>
            <a:pPr algn="ctr"/>
            <a:r>
              <a:rPr lang="da-DK" sz="2800" dirty="0" smtClean="0">
                <a:solidFill>
                  <a:schemeClr val="tx1"/>
                </a:solidFill>
              </a:rPr>
              <a:t>Eksport: Importlandets </a:t>
            </a:r>
            <a:r>
              <a:rPr lang="da-DK" sz="2800" dirty="0">
                <a:solidFill>
                  <a:schemeClr val="tx1"/>
                </a:solidFill>
              </a:rPr>
              <a:t>plantesundhedskrav </a:t>
            </a:r>
            <a:r>
              <a:rPr lang="da-DK" sz="2800" dirty="0" smtClean="0">
                <a:solidFill>
                  <a:schemeClr val="tx1"/>
                </a:solidFill>
              </a:rPr>
              <a:t>skal </a:t>
            </a:r>
            <a:r>
              <a:rPr lang="da-DK" sz="2800" dirty="0">
                <a:solidFill>
                  <a:schemeClr val="tx1"/>
                </a:solidFill>
              </a:rPr>
              <a:t>opfyldes</a:t>
            </a:r>
          </a:p>
          <a:p>
            <a:pPr algn="ctr"/>
            <a:endParaRPr lang="da-DK" sz="2400" dirty="0" smtClean="0">
              <a:solidFill>
                <a:schemeClr val="tx1"/>
              </a:solidFill>
            </a:endParaRPr>
          </a:p>
          <a:p>
            <a:pPr algn="ctr"/>
            <a:r>
              <a:rPr lang="da-DK" sz="2400" dirty="0" smtClean="0">
                <a:solidFill>
                  <a:schemeClr val="tx1"/>
                </a:solidFill>
              </a:rPr>
              <a:t>Hvordan?</a:t>
            </a:r>
          </a:p>
          <a:p>
            <a:endParaRPr lang="da-DK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Importlovgivning og plantesundhedskrav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da-DK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Karantænelister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Importtilladelser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i="1" dirty="0" smtClean="0">
                <a:solidFill>
                  <a:schemeClr val="tx1"/>
                </a:solidFill>
              </a:rPr>
              <a:t>-søgt af importør i importlandet</a:t>
            </a:r>
            <a:r>
              <a:rPr lang="da-DK" b="0" dirty="0" smtClean="0">
                <a:solidFill>
                  <a:schemeClr val="tx1"/>
                </a:solidFill>
              </a:rPr>
              <a:t/>
            </a:r>
            <a:br>
              <a:rPr lang="da-DK" b="0" dirty="0" smtClean="0">
                <a:solidFill>
                  <a:schemeClr val="tx1"/>
                </a:solidFill>
              </a:rPr>
            </a:br>
            <a:endParaRPr lang="da-DK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PRA-risikoanalyser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i="1" dirty="0" smtClean="0">
                <a:solidFill>
                  <a:schemeClr val="tx1"/>
                </a:solidFill>
              </a:rPr>
              <a:t>-udarbejdet af importlandet, informationer fra eksportlandet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Handelsaftaler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4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16" y="76485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312" y="777351"/>
            <a:ext cx="10886431" cy="604085"/>
          </a:xfrm>
        </p:spPr>
        <p:txBody>
          <a:bodyPr/>
          <a:lstStyle/>
          <a:p>
            <a:pPr algn="ctr"/>
            <a:r>
              <a:rPr lang="da-DK" sz="2800" dirty="0">
                <a:solidFill>
                  <a:schemeClr val="tx1"/>
                </a:solidFill>
              </a:rPr>
              <a:t>Når plantesundhedscertifikatet ikke er nok….</a:t>
            </a:r>
            <a:br>
              <a:rPr lang="da-DK" sz="2800" dirty="0">
                <a:solidFill>
                  <a:schemeClr val="tx1"/>
                </a:solidFill>
              </a:rPr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381436"/>
            <a:ext cx="10886433" cy="5017364"/>
          </a:xfrm>
        </p:spPr>
        <p:txBody>
          <a:bodyPr/>
          <a:lstStyle/>
          <a:p>
            <a:pPr>
              <a:buNone/>
            </a:pPr>
            <a:r>
              <a:rPr lang="da-DK" sz="2400" dirty="0" err="1" smtClean="0">
                <a:solidFill>
                  <a:schemeClr val="tx1"/>
                </a:solidFill>
              </a:rPr>
              <a:t>NPPOs</a:t>
            </a:r>
            <a:r>
              <a:rPr lang="da-DK" sz="2400" dirty="0" smtClean="0">
                <a:solidFill>
                  <a:schemeClr val="tx1"/>
                </a:solidFill>
              </a:rPr>
              <a:t> rolle og mulighed - fremme eksportsager - åbne eksportmarkeder</a:t>
            </a:r>
          </a:p>
          <a:p>
            <a:pPr>
              <a:buNone/>
            </a:pPr>
            <a:endParaRPr lang="da-DK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Dialog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i="1" dirty="0" smtClean="0">
                <a:solidFill>
                  <a:schemeClr val="tx1"/>
                </a:solidFill>
              </a:rPr>
              <a:t>myndighed til myndighed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Levere yderligere plantesundhedsoplysninger til importlandet	</a:t>
            </a:r>
            <a:r>
              <a:rPr lang="da-DK" b="0" dirty="0" smtClean="0">
                <a:solidFill>
                  <a:schemeClr val="tx1"/>
                </a:solidFill>
              </a:rPr>
              <a:t> 	         </a:t>
            </a:r>
            <a:r>
              <a:rPr lang="da-DK" b="0" i="1" dirty="0" smtClean="0">
                <a:solidFill>
                  <a:schemeClr val="tx1"/>
                </a:solidFill>
              </a:rPr>
              <a:t>myndighed </a:t>
            </a:r>
            <a:r>
              <a:rPr lang="da-DK" b="0" i="1" dirty="0">
                <a:solidFill>
                  <a:schemeClr val="tx1"/>
                </a:solidFill>
              </a:rPr>
              <a:t>til myndighed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Invitere på systemaudit i eksportlandet</a:t>
            </a:r>
            <a:br>
              <a:rPr lang="da-DK" dirty="0" smtClean="0">
                <a:solidFill>
                  <a:schemeClr val="tx1"/>
                </a:solidFill>
              </a:rPr>
            </a:br>
            <a:r>
              <a:rPr lang="da-DK" b="0" i="1" dirty="0" smtClean="0">
                <a:solidFill>
                  <a:schemeClr val="tx1"/>
                </a:solidFill>
              </a:rPr>
              <a:t>kontrolsystemet og myndigheden vises frem – styrker tilliden til hinanden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I særlige tilfælde forskudt importkontrol – efter fuldt afsluttet eksportkontrol i DK                                                                            </a:t>
            </a:r>
            <a:r>
              <a:rPr lang="da-DK" b="0" i="1" dirty="0">
                <a:solidFill>
                  <a:schemeClr val="tx1"/>
                </a:solidFill>
              </a:rPr>
              <a:t>evt. importafvisning sker i eksportlandet </a:t>
            </a:r>
            <a:r>
              <a:rPr lang="da-DK" b="0" i="1" dirty="0" smtClean="0">
                <a:solidFill>
                  <a:schemeClr val="tx1"/>
                </a:solidFill>
              </a:rPr>
              <a:t>- kan hjælpe sager på vej - midlertidig - sjælden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chemeClr val="tx1"/>
                </a:solidFill>
              </a:rPr>
              <a:t>Roosendaalmøder</a:t>
            </a:r>
            <a:r>
              <a:rPr lang="da-DK" dirty="0" smtClean="0">
                <a:solidFill>
                  <a:schemeClr val="tx1"/>
                </a:solidFill>
              </a:rPr>
              <a:t> i EU – Kommissionen hjælper – holder møder med 3. lande         </a:t>
            </a:r>
            <a:r>
              <a:rPr lang="da-DK" b="0" i="1" dirty="0">
                <a:solidFill>
                  <a:schemeClr val="tx1"/>
                </a:solidFill>
              </a:rPr>
              <a:t>udveksling af </a:t>
            </a:r>
            <a:r>
              <a:rPr lang="da-DK" b="0" i="1" dirty="0" smtClean="0">
                <a:solidFill>
                  <a:schemeClr val="tx1"/>
                </a:solidFill>
              </a:rPr>
              <a:t>erfaring - effekt af en fælles indsats – undgå bilaterale aftaler med 3. lande-MADB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>
              <a:buNone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5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16" y="76485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7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312" y="777351"/>
            <a:ext cx="10886431" cy="604085"/>
          </a:xfrm>
        </p:spPr>
        <p:txBody>
          <a:bodyPr/>
          <a:lstStyle/>
          <a:p>
            <a:pPr algn="ctr"/>
            <a:r>
              <a:rPr lang="da-DK" sz="2800" dirty="0">
                <a:solidFill>
                  <a:schemeClr val="tx1"/>
                </a:solidFill>
              </a:rPr>
              <a:t>Når plantesundhedscertifikatet ikke er nok….</a:t>
            </a:r>
            <a:br>
              <a:rPr lang="da-DK" sz="2800" dirty="0">
                <a:solidFill>
                  <a:schemeClr val="tx1"/>
                </a:solidFill>
              </a:rPr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381436"/>
            <a:ext cx="10886433" cy="5017364"/>
          </a:xfrm>
        </p:spPr>
        <p:txBody>
          <a:bodyPr/>
          <a:lstStyle/>
          <a:p>
            <a:pPr>
              <a:buNone/>
            </a:pPr>
            <a:endParaRPr lang="da-DK" sz="24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da-DK" sz="2400" dirty="0" smtClean="0">
                <a:solidFill>
                  <a:schemeClr val="tx1"/>
                </a:solidFill>
              </a:rPr>
              <a:t>Hvad kan vi som NPPO </a:t>
            </a:r>
            <a:r>
              <a:rPr lang="da-DK" sz="2400" i="1" dirty="0" smtClean="0">
                <a:solidFill>
                  <a:schemeClr val="tx1"/>
                </a:solidFill>
              </a:rPr>
              <a:t>ikke</a:t>
            </a:r>
            <a:r>
              <a:rPr lang="da-DK" sz="2400" dirty="0" smtClean="0">
                <a:solidFill>
                  <a:schemeClr val="tx1"/>
                </a:solidFill>
              </a:rPr>
              <a:t> acceptere i forbindelse med eksport?</a:t>
            </a:r>
          </a:p>
          <a:p>
            <a:pPr>
              <a:buNone/>
            </a:pPr>
            <a:endParaRPr lang="da-DK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Fremmede myndigheders tilstedeværelse og kontrol uden vores viden</a:t>
            </a:r>
            <a:br>
              <a:rPr lang="da-DK" dirty="0" smtClean="0">
                <a:solidFill>
                  <a:schemeClr val="tx1"/>
                </a:solidFill>
              </a:rPr>
            </a:br>
            <a:endParaRPr lang="da-DK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Danmarks eksportkontrol erstattes af andre myndigheders kontroller</a:t>
            </a:r>
            <a:endParaRPr lang="da-DK" b="0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Når </a:t>
            </a:r>
            <a:r>
              <a:rPr lang="da-DK" dirty="0" smtClean="0">
                <a:solidFill>
                  <a:schemeClr val="tx1"/>
                </a:solidFill>
              </a:rPr>
              <a:t>importkravene ikke kan begrundes i plantesundhed- protektionisme mm           </a:t>
            </a:r>
            <a:r>
              <a:rPr lang="da-DK" b="0" i="1" dirty="0" smtClean="0">
                <a:solidFill>
                  <a:schemeClr val="tx1"/>
                </a:solidFill>
              </a:rPr>
              <a:t>SPS-WTO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algn="ctr">
              <a:buNone/>
            </a:pPr>
            <a:endParaRPr lang="da-DK" b="0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6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16" y="76485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312" y="777351"/>
            <a:ext cx="10886431" cy="604085"/>
          </a:xfrm>
        </p:spPr>
        <p:txBody>
          <a:bodyPr/>
          <a:lstStyle/>
          <a:p>
            <a:pPr algn="ctr"/>
            <a:r>
              <a:rPr lang="da-DK" sz="2800" dirty="0" smtClean="0">
                <a:solidFill>
                  <a:schemeClr val="tx1"/>
                </a:solidFill>
              </a:rPr>
              <a:t>Kommissionens roller...</a:t>
            </a:r>
            <a:r>
              <a:rPr lang="da-DK" sz="2800" dirty="0">
                <a:solidFill>
                  <a:schemeClr val="tx1"/>
                </a:solidFill>
              </a:rPr>
              <a:t/>
            </a:r>
            <a:br>
              <a:rPr lang="da-DK" sz="2800" dirty="0">
                <a:solidFill>
                  <a:schemeClr val="tx1"/>
                </a:solidFill>
              </a:rPr>
            </a:br>
            <a:endParaRPr lang="da-DK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51516" y="1381436"/>
            <a:ext cx="10886433" cy="5017364"/>
          </a:xfrm>
        </p:spPr>
        <p:txBody>
          <a:bodyPr/>
          <a:lstStyle/>
          <a:p>
            <a:pPr>
              <a:buNone/>
            </a:pPr>
            <a:endParaRPr lang="da-DK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Holder tekniske møder og forhandler med 3. lande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Meget hjælpsomme                                                                                                               </a:t>
            </a:r>
            <a:r>
              <a:rPr lang="da-DK" b="0" dirty="0" smtClean="0">
                <a:solidFill>
                  <a:schemeClr val="tx1"/>
                </a:solidFill>
              </a:rPr>
              <a:t> har behov for input fra EU-MS-melde tilbage om status- MADB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Forhandler samarbejdsaftaler –</a:t>
            </a:r>
            <a:r>
              <a:rPr lang="da-DK" dirty="0" err="1" smtClean="0">
                <a:solidFill>
                  <a:schemeClr val="tx1"/>
                </a:solidFill>
              </a:rPr>
              <a:t>Mercosur</a:t>
            </a:r>
            <a:r>
              <a:rPr lang="da-DK" dirty="0" smtClean="0">
                <a:solidFill>
                  <a:schemeClr val="tx1"/>
                </a:solidFill>
              </a:rPr>
              <a:t>-CETA mm- Japan….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Effekt af fælles indsats – undgå bilaterale aftaler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1"/>
                </a:solidFill>
              </a:rPr>
              <a:t>Forbereder 3. lande på eksport til EU – opfyldelse af EU importkrav til plantesundhed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>
                <a:solidFill>
                  <a:schemeClr val="tx1"/>
                </a:solidFill>
              </a:rPr>
              <a:t>BTSF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err="1" smtClean="0">
                <a:solidFill>
                  <a:schemeClr val="tx1"/>
                </a:solidFill>
              </a:rPr>
              <a:t>Roosendaalmøder</a:t>
            </a:r>
            <a:r>
              <a:rPr lang="da-DK" dirty="0" smtClean="0">
                <a:solidFill>
                  <a:schemeClr val="tx1"/>
                </a:solidFill>
              </a:rPr>
              <a:t> – eksport – planter og planteprodukter, herunder frø</a:t>
            </a:r>
            <a:r>
              <a:rPr lang="da-DK" b="0" i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da-DK" b="0" i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>
              <a:buNone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7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16" y="66653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920" y="901359"/>
            <a:ext cx="10886431" cy="792088"/>
          </a:xfrm>
        </p:spPr>
        <p:txBody>
          <a:bodyPr/>
          <a:lstStyle/>
          <a:p>
            <a:pPr algn="ctr"/>
            <a:r>
              <a:rPr lang="da-DK" sz="2400" dirty="0" smtClean="0"/>
              <a:t>Er du tilmeldt vores faglige meddelelser?</a:t>
            </a:r>
            <a:br>
              <a:rPr lang="da-DK" sz="2400" dirty="0" smtClean="0"/>
            </a:br>
            <a:r>
              <a:rPr lang="da-DK" sz="2000" b="0" i="1" dirty="0" smtClean="0"/>
              <a:t>-LBST.dk nederst – abonnement – Planter og plantesundhed</a:t>
            </a:r>
            <a:r>
              <a:rPr lang="da-DK" sz="2000" b="0" i="1" dirty="0"/>
              <a:t/>
            </a:r>
            <a:br>
              <a:rPr lang="da-DK" sz="2000" b="0" i="1" dirty="0"/>
            </a:br>
            <a:endParaRPr lang="da-DK" sz="2000" b="0" i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21005" y="1268760"/>
            <a:ext cx="10886433" cy="4093909"/>
          </a:xfrm>
        </p:spPr>
        <p:txBody>
          <a:bodyPr/>
          <a:lstStyle/>
          <a:p>
            <a:endParaRPr lang="da-DK" sz="2400" dirty="0" smtClean="0">
              <a:solidFill>
                <a:schemeClr val="tx1"/>
              </a:solidFill>
            </a:endParaRPr>
          </a:p>
          <a:p>
            <a:endParaRPr lang="da-DK" sz="2400" dirty="0">
              <a:solidFill>
                <a:schemeClr val="tx1"/>
              </a:solidFill>
            </a:endParaRPr>
          </a:p>
          <a:p>
            <a:r>
              <a:rPr lang="da-DK" sz="2400" dirty="0" smtClean="0">
                <a:solidFill>
                  <a:schemeClr val="tx1"/>
                </a:solidFill>
              </a:rPr>
              <a:t>Eksempler på faglige meddelelser</a:t>
            </a:r>
            <a:r>
              <a:rPr lang="da-DK" sz="2400" dirty="0">
                <a:solidFill>
                  <a:schemeClr val="tx1"/>
                </a:solidFill>
              </a:rPr>
              <a:t/>
            </a:r>
            <a:br>
              <a:rPr lang="da-DK" sz="2400" dirty="0">
                <a:solidFill>
                  <a:schemeClr val="tx1"/>
                </a:solidFill>
              </a:rPr>
            </a:br>
            <a:endParaRPr lang="da-DK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tx1"/>
                </a:solidFill>
              </a:rPr>
              <a:t>Eksport af juletræer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tx1"/>
                </a:solidFill>
              </a:rPr>
              <a:t>Eksport af frø til Rusland og </a:t>
            </a:r>
            <a:r>
              <a:rPr lang="da-DK" b="0" dirty="0" err="1" smtClean="0">
                <a:solidFill>
                  <a:schemeClr val="tx1"/>
                </a:solidFill>
              </a:rPr>
              <a:t>EaEU</a:t>
            </a:r>
            <a:endParaRPr lang="da-DK" b="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 err="1" smtClean="0">
                <a:solidFill>
                  <a:schemeClr val="tx1"/>
                </a:solidFill>
              </a:rPr>
              <a:t>Brexit</a:t>
            </a:r>
            <a:endParaRPr lang="da-DK" b="0" dirty="0" smtClean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tx1"/>
                </a:solidFill>
              </a:rPr>
              <a:t>Eksport af kævler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tx1"/>
                </a:solidFill>
              </a:rPr>
              <a:t>Invitationer til webinarer mm</a:t>
            </a:r>
            <a:endParaRPr lang="da-DK" b="0" dirty="0">
              <a:solidFill>
                <a:schemeClr val="tx1"/>
              </a:solidFill>
            </a:endParaRPr>
          </a:p>
          <a:p>
            <a:pPr>
              <a:buNone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8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60" y="2636912"/>
            <a:ext cx="4224471" cy="2376264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716" y="66653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5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591" y="645589"/>
            <a:ext cx="10886431" cy="551164"/>
          </a:xfrm>
        </p:spPr>
        <p:txBody>
          <a:bodyPr/>
          <a:lstStyle/>
          <a:p>
            <a:pPr algn="ctr"/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Du inviteres til film og webinarer om eksport</a:t>
            </a:r>
            <a:endParaRPr lang="da-DK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05780" y="1613534"/>
            <a:ext cx="10886433" cy="4885996"/>
          </a:xfrm>
        </p:spPr>
        <p:txBody>
          <a:bodyPr/>
          <a:lstStyle/>
          <a:p>
            <a:r>
              <a:rPr lang="da-DK" sz="2400" dirty="0" smtClean="0">
                <a:solidFill>
                  <a:schemeClr val="tx1"/>
                </a:solidFill>
              </a:rPr>
              <a:t>7 nye eksport-</a:t>
            </a:r>
            <a:r>
              <a:rPr lang="da-DK" sz="2400" dirty="0" err="1" smtClean="0">
                <a:solidFill>
                  <a:schemeClr val="tx1"/>
                </a:solidFill>
              </a:rPr>
              <a:t>tutorials</a:t>
            </a:r>
            <a:r>
              <a:rPr lang="da-DK" sz="2400" dirty="0" smtClean="0">
                <a:solidFill>
                  <a:schemeClr val="tx1"/>
                </a:solidFill>
              </a:rPr>
              <a:t> til hjemmesiden</a:t>
            </a:r>
            <a:r>
              <a:rPr lang="da-DK" sz="2400" dirty="0">
                <a:solidFill>
                  <a:schemeClr val="tx1"/>
                </a:solidFill>
              </a:rPr>
              <a:t/>
            </a:r>
            <a:br>
              <a:rPr lang="da-DK" sz="2400" dirty="0">
                <a:solidFill>
                  <a:schemeClr val="tx1"/>
                </a:solidFill>
              </a:rPr>
            </a:br>
            <a:endParaRPr lang="da-DK" sz="240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Kom godt i gang som ny </a:t>
            </a:r>
            <a:r>
              <a:rPr lang="da-DK" b="0" dirty="0" smtClean="0">
                <a:solidFill>
                  <a:schemeClr val="tx1"/>
                </a:solidFill>
              </a:rPr>
              <a:t>eksportør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tx1"/>
                </a:solidFill>
              </a:rPr>
              <a:t>Jeg vil udvide mit marked, hvad gør jeg?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Krav til eksport af stærkt forarbejdede </a:t>
            </a:r>
            <a:r>
              <a:rPr lang="da-DK" b="0" dirty="0" smtClean="0">
                <a:solidFill>
                  <a:schemeClr val="tx1"/>
                </a:solidFill>
              </a:rPr>
              <a:t>planteprodukter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Opfyldelse af importlandes krav til plantesundhed - risikoanalyser og </a:t>
            </a:r>
            <a:r>
              <a:rPr lang="da-DK" b="0" dirty="0" smtClean="0">
                <a:solidFill>
                  <a:schemeClr val="tx1"/>
                </a:solidFill>
              </a:rPr>
              <a:t>handelsaftaler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 smtClean="0">
                <a:solidFill>
                  <a:schemeClr val="tx1"/>
                </a:solidFill>
              </a:rPr>
              <a:t>Min </a:t>
            </a:r>
            <a:r>
              <a:rPr lang="da-DK" b="0" dirty="0">
                <a:solidFill>
                  <a:schemeClr val="tx1"/>
                </a:solidFill>
              </a:rPr>
              <a:t>vare er afvist i importlandet, hvad gør jeg</a:t>
            </a:r>
            <a:r>
              <a:rPr lang="da-DK" b="0" dirty="0" smtClean="0">
                <a:solidFill>
                  <a:schemeClr val="tx1"/>
                </a:solidFill>
              </a:rPr>
              <a:t>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da-DK" b="0" dirty="0">
              <a:solidFill>
                <a:schemeClr val="tx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a-DK" b="0" dirty="0">
                <a:solidFill>
                  <a:schemeClr val="tx1"/>
                </a:solidFill>
              </a:rPr>
              <a:t>Jeg vil eksportere en brugt landbrugsmaskine</a:t>
            </a:r>
          </a:p>
          <a:p>
            <a:pPr>
              <a:buNone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1800" dirty="0"/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/ Landbrugsstyrelsen / Statskonsulentbesøg 2019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9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1628800"/>
            <a:ext cx="2785522" cy="1681465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62" y="4365104"/>
            <a:ext cx="3200357" cy="180020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716" y="66653"/>
            <a:ext cx="30099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2.xml><?xml version="1.0" encoding="utf-8"?>
<a:theme xmlns:a="http://schemas.openxmlformats.org/drawingml/2006/main" name="1_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3.xml><?xml version="1.0" encoding="utf-8"?>
<a:theme xmlns:a="http://schemas.openxmlformats.org/drawingml/2006/main" name="2_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4.xml><?xml version="1.0" encoding="utf-8"?>
<a:theme xmlns:a="http://schemas.openxmlformats.org/drawingml/2006/main" name="3_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5.xml><?xml version="1.0" encoding="utf-8"?>
<a:theme xmlns:a="http://schemas.openxmlformats.org/drawingml/2006/main" name="4_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6.xml><?xml version="1.0" encoding="utf-8"?>
<a:theme xmlns:a="http://schemas.openxmlformats.org/drawingml/2006/main" name="5_NaturErhvervstyrelsen PowerPoint Skabelon 16:9">
  <a:themeElements>
    <a:clrScheme name="MFVM - NaturErhvervstyrelsen">
      <a:dk1>
        <a:srgbClr val="000000"/>
      </a:dk1>
      <a:lt1>
        <a:sysClr val="window" lastClr="FFFFFF"/>
      </a:lt1>
      <a:dk2>
        <a:srgbClr val="BFE9EC"/>
      </a:dk2>
      <a:lt2>
        <a:srgbClr val="E5F6F7"/>
      </a:lt2>
      <a:accent1>
        <a:srgbClr val="00A7B5"/>
      </a:accent1>
      <a:accent2>
        <a:srgbClr val="003127"/>
      </a:accent2>
      <a:accent3>
        <a:srgbClr val="33B99B"/>
      </a:accent3>
      <a:accent4>
        <a:srgbClr val="0085AD"/>
      </a:accent4>
      <a:accent5>
        <a:srgbClr val="EFDB6C"/>
      </a:accent5>
      <a:accent6>
        <a:srgbClr val="512D6D"/>
      </a:accent6>
      <a:hlink>
        <a:srgbClr val="0000FF"/>
      </a:hlink>
      <a:folHlink>
        <a:srgbClr val="800080"/>
      </a:folHlink>
    </a:clrScheme>
    <a:fontScheme name="Miljø og Fødevare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sstyrelsen PowerPoint Skabelon 16_9.potx" id="{9BF8A8F4-AF2A-47E3-BF48-71F6147F251A}" vid="{13A0D323-5252-486D-8CCD-1F95C41F5BBD}"/>
    </a:ext>
  </a:extLst>
</a:theme>
</file>

<file path=ppt/theme/theme7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Landbrugsstyrelsen PowerPoint Skabelon 16_9</Template>
  <TotalTime>0</TotalTime>
  <Words>257</Words>
  <Application>Microsoft Office PowerPoint</Application>
  <PresentationFormat>Brugerdefineret</PresentationFormat>
  <Paragraphs>151</Paragraphs>
  <Slides>10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6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NaturErhvervstyrelsen PowerPoint Skabelon 16:9</vt:lpstr>
      <vt:lpstr>1_NaturErhvervstyrelsen PowerPoint Skabelon 16:9</vt:lpstr>
      <vt:lpstr>2_NaturErhvervstyrelsen PowerPoint Skabelon 16:9</vt:lpstr>
      <vt:lpstr>3_NaturErhvervstyrelsen PowerPoint Skabelon 16:9</vt:lpstr>
      <vt:lpstr>4_NaturErhvervstyrelsen PowerPoint Skabelon 16:9</vt:lpstr>
      <vt:lpstr>5_NaturErhvervstyrelsen PowerPoint Skabelon 16:9</vt:lpstr>
      <vt:lpstr>PowerPoint-præsentation</vt:lpstr>
      <vt:lpstr>Eksport af planter og planteprodukter, herunder frø  -fra Danmark til lande udenfor EU</vt:lpstr>
      <vt:lpstr> Eksport af planter og planteprodukter, herunder frø  -fra Danmark til lande udenfor EU</vt:lpstr>
      <vt:lpstr>PowerPoint-præsentation</vt:lpstr>
      <vt:lpstr>Når plantesundhedscertifikatet ikke er nok…. </vt:lpstr>
      <vt:lpstr>Når plantesundhedscertifikatet ikke er nok…. </vt:lpstr>
      <vt:lpstr>Kommissionens roller... </vt:lpstr>
      <vt:lpstr>Er du tilmeldt vores faglige meddelelser? -LBST.dk nederst – abonnement – Planter og plantesundhed </vt:lpstr>
      <vt:lpstr> Du inviteres til film og webinarer om eksport</vt:lpstr>
      <vt:lpstr>PowerPoint-præsentation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2018-09-04T08:33:25Z</dcterms:created>
  <dcterms:modified xsi:type="dcterms:W3CDTF">2019-11-14T08:03:22Z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</Properties>
</file>