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9" r:id="rId2"/>
    <p:sldId id="256" r:id="rId3"/>
    <p:sldId id="257" r:id="rId4"/>
    <p:sldId id="258" r:id="rId5"/>
    <p:sldId id="261" r:id="rId6"/>
    <p:sldId id="263" r:id="rId7"/>
    <p:sldId id="265" r:id="rId8"/>
    <p:sldId id="264" r:id="rId9"/>
    <p:sldId id="266" r:id="rId10"/>
  </p:sldIdLst>
  <p:sldSz cx="12192000" cy="6858000"/>
  <p:notesSz cx="7023100" cy="9309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2D176-AA44-4CD9-960F-B0A99C137AA5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52D36-9B11-40EF-AA82-3A5066F9B1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445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7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74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287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22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188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1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625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986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1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14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14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B20A0-C151-48AF-B226-EB755CCAAB82}" type="datetimeFigureOut">
              <a:rPr lang="da-DK" smtClean="0"/>
              <a:t>07-05-2018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B853-F2B2-4836-A007-76004E476A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045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337560" y="2220602"/>
            <a:ext cx="5509260" cy="156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3200" b="1" dirty="0" smtClean="0">
                <a:latin typeface="Century Gothic" panose="020B0502020202020204" pitchFamily="34" charset="0"/>
              </a:rPr>
              <a:t>PATENTER I PLANTER</a:t>
            </a:r>
          </a:p>
          <a:p>
            <a:pPr algn="ctr"/>
            <a:endParaRPr lang="da-DK" sz="32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da-DK" sz="3200" b="1" dirty="0" smtClean="0">
                <a:latin typeface="Century Gothic" panose="020B0502020202020204" pitchFamily="34" charset="0"/>
              </a:rPr>
              <a:t>efter tomat og broccoli-sagen </a:t>
            </a:r>
          </a:p>
          <a:p>
            <a:pPr algn="ctr"/>
            <a:r>
              <a:rPr lang="da-DK" sz="3200" b="1" dirty="0" smtClean="0">
                <a:latin typeface="Century Gothic" panose="020B0502020202020204" pitchFamily="34" charset="0"/>
              </a:rPr>
              <a:t>og efter regelændring i </a:t>
            </a:r>
          </a:p>
          <a:p>
            <a:pPr algn="ctr"/>
            <a:r>
              <a:rPr lang="da-DK" sz="3200" b="1" dirty="0" smtClean="0">
                <a:latin typeface="Century Gothic" panose="020B0502020202020204" pitchFamily="34" charset="0"/>
              </a:rPr>
              <a:t>EU-direktiv og ved EPO</a:t>
            </a:r>
            <a:endParaRPr lang="da-DK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958499" y="1036948"/>
            <a:ext cx="2705493" cy="5306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33426" y="1659691"/>
            <a:ext cx="9144000" cy="23876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33426" y="4139366"/>
            <a:ext cx="9144000" cy="1655762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61" y="1567616"/>
            <a:ext cx="2092280" cy="140182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941" y="1567616"/>
            <a:ext cx="2092280" cy="140182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221" y="1567616"/>
            <a:ext cx="2092280" cy="140182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501" y="1567615"/>
            <a:ext cx="2092280" cy="140182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81" y="1567615"/>
            <a:ext cx="2092280" cy="140182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61" y="3266012"/>
            <a:ext cx="2092280" cy="1401827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941" y="3266011"/>
            <a:ext cx="2092280" cy="1401827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221" y="3266011"/>
            <a:ext cx="2092280" cy="1401827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501" y="3266011"/>
            <a:ext cx="2092280" cy="1401827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81" y="3266011"/>
            <a:ext cx="2092280" cy="1401827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61" y="5027062"/>
            <a:ext cx="2092280" cy="1401827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681" y="5027061"/>
            <a:ext cx="2092280" cy="1401827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701" y="5027060"/>
            <a:ext cx="2092280" cy="1401827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461" y="5027060"/>
            <a:ext cx="2092280" cy="1401827"/>
          </a:xfrm>
          <a:prstGeom prst="rect">
            <a:avLst/>
          </a:prstGeom>
        </p:spPr>
      </p:pic>
      <p:pic>
        <p:nvPicPr>
          <p:cNvPr id="19" name="Billed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961" y="5027060"/>
            <a:ext cx="2092280" cy="14018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accent6">
                <a:lumMod val="75000"/>
              </a:schemeClr>
            </a:solidFill>
          </a:ln>
        </p:spPr>
      </p:pic>
      <p:sp>
        <p:nvSpPr>
          <p:cNvPr id="22" name="Rektangel 21"/>
          <p:cNvSpPr/>
          <p:nvPr/>
        </p:nvSpPr>
        <p:spPr>
          <a:xfrm>
            <a:off x="4167342" y="148767"/>
            <a:ext cx="420499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Sort 1 </a:t>
            </a:r>
            <a:r>
              <a:rPr lang="da-DK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x Sort 2</a:t>
            </a:r>
          </a:p>
          <a:p>
            <a:pPr algn="ctr"/>
            <a:r>
              <a:rPr lang="da-DK" sz="3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patenter</a:t>
            </a:r>
            <a:endParaRPr lang="da-DK" sz="3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Lige forbindelse 25"/>
          <p:cNvCxnSpPr/>
          <p:nvPr/>
        </p:nvCxnSpPr>
        <p:spPr>
          <a:xfrm>
            <a:off x="1041661" y="1626095"/>
            <a:ext cx="10452580" cy="1280693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 flipH="1">
            <a:off x="1041661" y="1817370"/>
            <a:ext cx="10461400" cy="1152072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>
            <a:off x="1041661" y="3279980"/>
            <a:ext cx="10452580" cy="1280693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041661" y="3471255"/>
            <a:ext cx="10461400" cy="1152072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1041661" y="5112058"/>
            <a:ext cx="8456669" cy="1316829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 flipH="1">
            <a:off x="1041661" y="5269230"/>
            <a:ext cx="8369120" cy="1186175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/>
          <p:cNvSpPr txBox="1"/>
          <p:nvPr/>
        </p:nvSpPr>
        <p:spPr>
          <a:xfrm>
            <a:off x="9839576" y="148767"/>
            <a:ext cx="1977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19 ud af 300 planter = 6,25%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4165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329690" y="1308065"/>
            <a:ext cx="75628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Sabon-Bold"/>
              </a:rPr>
              <a:t>DIRECTIVE 98/44/EC OF THE EUROPEAN PARLIAMENT AND OF THE COUNCIL</a:t>
            </a:r>
          </a:p>
          <a:p>
            <a:pPr algn="ctr"/>
            <a:r>
              <a:rPr lang="da-DK" sz="1400" b="1" dirty="0">
                <a:latin typeface="Sabon-Bold"/>
              </a:rPr>
              <a:t>of 6 </a:t>
            </a:r>
            <a:r>
              <a:rPr lang="da-DK" sz="1400" b="1" dirty="0" err="1">
                <a:latin typeface="Sabon-Bold"/>
              </a:rPr>
              <a:t>July</a:t>
            </a:r>
            <a:r>
              <a:rPr lang="da-DK" sz="1400" b="1" dirty="0">
                <a:latin typeface="Sabon-Bold"/>
              </a:rPr>
              <a:t> 1998</a:t>
            </a:r>
          </a:p>
          <a:p>
            <a:pPr algn="ctr"/>
            <a:r>
              <a:rPr lang="en-US" sz="1400" b="1" dirty="0">
                <a:latin typeface="Sabon-Bold"/>
              </a:rPr>
              <a:t>on the legal protection of biotechnological inventions</a:t>
            </a:r>
            <a:endParaRPr lang="da-DK" sz="1400" dirty="0"/>
          </a:p>
        </p:txBody>
      </p:sp>
      <p:sp>
        <p:nvSpPr>
          <p:cNvPr id="5" name="Rektangel 4"/>
          <p:cNvSpPr/>
          <p:nvPr/>
        </p:nvSpPr>
        <p:spPr>
          <a:xfrm>
            <a:off x="1642110" y="2042041"/>
            <a:ext cx="725043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Article 4</a:t>
            </a:r>
          </a:p>
          <a:p>
            <a:r>
              <a:rPr lang="en-US" dirty="0"/>
              <a:t>1. The following shall </a:t>
            </a:r>
            <a:r>
              <a:rPr lang="en-US" b="1" dirty="0">
                <a:solidFill>
                  <a:srgbClr val="FF0000"/>
                </a:solidFill>
              </a:rPr>
              <a:t>not </a:t>
            </a:r>
            <a:r>
              <a:rPr lang="en-US" dirty="0"/>
              <a:t>be patentable:</a:t>
            </a:r>
          </a:p>
          <a:p>
            <a:r>
              <a:rPr lang="en-US" dirty="0"/>
              <a:t>(a) plant and animal varieties;</a:t>
            </a:r>
          </a:p>
          <a:p>
            <a:r>
              <a:rPr lang="en-US" dirty="0"/>
              <a:t>(b) essentially biological processes for the production </a:t>
            </a:r>
            <a:r>
              <a:rPr lang="en-US" dirty="0" smtClean="0"/>
              <a:t>of plants </a:t>
            </a:r>
            <a:r>
              <a:rPr lang="en-US" dirty="0"/>
              <a:t>or animals.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1642110" y="4923919"/>
            <a:ext cx="725043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‘Essentially biological procedures’, i.e. crossing and selection of the whole genome </a:t>
            </a:r>
            <a:r>
              <a:rPr lang="en-US" dirty="0" smtClean="0"/>
              <a:t>…………….Patent </a:t>
            </a:r>
            <a:r>
              <a:rPr lang="en-US" dirty="0"/>
              <a:t>protection is not appropriate for such procedures and </a:t>
            </a:r>
            <a:r>
              <a:rPr lang="en-US" b="1" dirty="0">
                <a:solidFill>
                  <a:srgbClr val="FF0000"/>
                </a:solidFill>
              </a:rPr>
              <a:t>their products </a:t>
            </a:r>
            <a:r>
              <a:rPr lang="en-US" dirty="0"/>
              <a:t>(4).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1602105" y="4060366"/>
            <a:ext cx="7330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Sabon-Bold"/>
              </a:rPr>
              <a:t>COMMISSION NOTICE </a:t>
            </a:r>
          </a:p>
          <a:p>
            <a:r>
              <a:rPr lang="en-US" sz="1400" b="1" dirty="0" smtClean="0">
                <a:latin typeface="Sabon-Bold"/>
              </a:rPr>
              <a:t>on </a:t>
            </a:r>
            <a:r>
              <a:rPr lang="en-US" sz="1400" b="1" dirty="0">
                <a:latin typeface="Sabon-Bold"/>
              </a:rPr>
              <a:t>certain articles of Directive 98/44/EC of the European Parliament and of the Council on the legal protection of biotechnological inventions</a:t>
            </a:r>
            <a:endParaRPr lang="da-DK" sz="1400" b="1" dirty="0">
              <a:latin typeface="Sabon-Bold"/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678939"/>
            <a:ext cx="1882671" cy="125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539240" y="1091565"/>
            <a:ext cx="783336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Article 53</a:t>
            </a:r>
          </a:p>
          <a:p>
            <a:r>
              <a:rPr lang="en-US" dirty="0"/>
              <a:t>Exceptions to patentability</a:t>
            </a:r>
          </a:p>
          <a:p>
            <a:endParaRPr lang="en-US" dirty="0"/>
          </a:p>
          <a:p>
            <a:r>
              <a:rPr lang="en-US" dirty="0"/>
              <a:t>European patents shall </a:t>
            </a:r>
            <a:r>
              <a:rPr lang="en-US" b="1" dirty="0">
                <a:solidFill>
                  <a:srgbClr val="FF0000"/>
                </a:solidFill>
              </a:rPr>
              <a:t>not </a:t>
            </a:r>
            <a:r>
              <a:rPr lang="en-US" dirty="0"/>
              <a:t>be granted in respect of:  </a:t>
            </a:r>
          </a:p>
          <a:p>
            <a:endParaRPr lang="en-US" dirty="0"/>
          </a:p>
          <a:p>
            <a:r>
              <a:rPr lang="en-US" dirty="0"/>
              <a:t>(b)</a:t>
            </a:r>
          </a:p>
          <a:p>
            <a:r>
              <a:rPr lang="en-US" dirty="0"/>
              <a:t>plant or animal varieties or </a:t>
            </a:r>
            <a:r>
              <a:rPr lang="en-US" b="1" dirty="0"/>
              <a:t>essentially biological processes for the production of plants</a:t>
            </a:r>
            <a:r>
              <a:rPr lang="en-US" dirty="0"/>
              <a:t> or animals; …….</a:t>
            </a:r>
          </a:p>
        </p:txBody>
      </p:sp>
      <p:sp>
        <p:nvSpPr>
          <p:cNvPr id="5" name="Rektangel 4"/>
          <p:cNvSpPr/>
          <p:nvPr/>
        </p:nvSpPr>
        <p:spPr>
          <a:xfrm>
            <a:off x="1539240" y="626864"/>
            <a:ext cx="3327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u="sng" dirty="0"/>
              <a:t>The European Patent </a:t>
            </a:r>
            <a:r>
              <a:rPr lang="da-DK" b="1" u="sng" dirty="0" err="1"/>
              <a:t>Convention</a:t>
            </a:r>
            <a:endParaRPr lang="da-DK" u="sng" dirty="0"/>
          </a:p>
        </p:txBody>
      </p:sp>
      <p:sp>
        <p:nvSpPr>
          <p:cNvPr id="6" name="Rektangel 5"/>
          <p:cNvSpPr/>
          <p:nvPr/>
        </p:nvSpPr>
        <p:spPr>
          <a:xfrm>
            <a:off x="1539240" y="4161964"/>
            <a:ext cx="783336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a-DK" b="1" dirty="0" err="1" smtClean="0"/>
              <a:t>Exceptions</a:t>
            </a:r>
            <a:r>
              <a:rPr lang="da-DK" b="1" dirty="0" smtClean="0"/>
              <a:t> </a:t>
            </a:r>
            <a:r>
              <a:rPr lang="da-DK" b="1" dirty="0"/>
              <a:t>to </a:t>
            </a:r>
            <a:r>
              <a:rPr lang="da-DK" b="1" dirty="0" err="1" smtClean="0"/>
              <a:t>patentability</a:t>
            </a:r>
            <a:r>
              <a:rPr lang="en-GB" b="1" dirty="0" smtClean="0"/>
              <a:t>:</a:t>
            </a:r>
            <a:endParaRPr lang="da-DK" b="1" dirty="0"/>
          </a:p>
          <a:p>
            <a:r>
              <a:rPr lang="en-GB" dirty="0"/>
              <a:t> </a:t>
            </a:r>
            <a:endParaRPr lang="da-DK" dirty="0"/>
          </a:p>
          <a:p>
            <a:r>
              <a:rPr lang="fr-FR" dirty="0"/>
              <a:t>(2) Under Article 53(b), European </a:t>
            </a:r>
            <a:r>
              <a:rPr lang="fr-FR" dirty="0" smtClean="0"/>
              <a:t>patents </a:t>
            </a:r>
            <a:r>
              <a:rPr lang="en-US" dirty="0" smtClean="0"/>
              <a:t>shall </a:t>
            </a:r>
            <a:r>
              <a:rPr lang="en-US" dirty="0"/>
              <a:t>not be granted in respect of plants</a:t>
            </a:r>
          </a:p>
          <a:p>
            <a:r>
              <a:rPr lang="en-US" dirty="0"/>
              <a:t>or animals exclusively </a:t>
            </a:r>
            <a:r>
              <a:rPr lang="en-US" b="1" dirty="0"/>
              <a:t>obtained </a:t>
            </a:r>
            <a:r>
              <a:rPr lang="en-US" b="1" dirty="0" smtClean="0"/>
              <a:t>by means </a:t>
            </a:r>
            <a:r>
              <a:rPr lang="en-US" b="1" dirty="0"/>
              <a:t>of an essentially biological</a:t>
            </a:r>
          </a:p>
          <a:p>
            <a:r>
              <a:rPr lang="da-DK" b="1" dirty="0" err="1"/>
              <a:t>process</a:t>
            </a:r>
            <a:r>
              <a:rPr lang="da-DK" b="1" dirty="0"/>
              <a:t>.</a:t>
            </a:r>
          </a:p>
        </p:txBody>
      </p:sp>
      <p:sp>
        <p:nvSpPr>
          <p:cNvPr id="7" name="Rektangel 6"/>
          <p:cNvSpPr/>
          <p:nvPr/>
        </p:nvSpPr>
        <p:spPr>
          <a:xfrm>
            <a:off x="1539239" y="3678674"/>
            <a:ext cx="5297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u="sng" dirty="0" smtClean="0"/>
              <a:t>EPO tilføjelse til </a:t>
            </a:r>
            <a:r>
              <a:rPr lang="da-DK" b="1" u="sng" dirty="0" err="1" smtClean="0"/>
              <a:t>Rule</a:t>
            </a:r>
            <a:r>
              <a:rPr lang="da-DK" b="1" u="sng" dirty="0" smtClean="0"/>
              <a:t> 28 (</a:t>
            </a:r>
            <a:r>
              <a:rPr lang="da-DK" b="1" u="sng" dirty="0" err="1" smtClean="0"/>
              <a:t>Rule</a:t>
            </a:r>
            <a:r>
              <a:rPr lang="da-DK" b="1" u="sng" dirty="0" smtClean="0"/>
              <a:t> 28 fortolker Artikel 53):</a:t>
            </a:r>
            <a:endParaRPr lang="da-DK" u="sng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290" y="600075"/>
            <a:ext cx="196596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539240" y="1958831"/>
            <a:ext cx="7833360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55. </a:t>
            </a:r>
            <a:r>
              <a:rPr lang="en-US" b="1" dirty="0" smtClean="0"/>
              <a:t>Disclaimer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proposal for amendment of the EPC Implementing Regulations submitted by</a:t>
            </a:r>
          </a:p>
          <a:p>
            <a:r>
              <a:rPr lang="en-US" dirty="0"/>
              <a:t>the Swiss delegation during the 48th meeting of the Committee on Patent Law</a:t>
            </a:r>
          </a:p>
          <a:p>
            <a:r>
              <a:rPr lang="en-US" dirty="0"/>
              <a:t>sets forth the following approach: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protection conferred by a claim extends </a:t>
            </a:r>
            <a:r>
              <a:rPr lang="en-US" dirty="0" smtClean="0"/>
              <a:t>to plants </a:t>
            </a:r>
            <a:r>
              <a:rPr lang="en-US" dirty="0"/>
              <a:t>or animals exclusively obtained by an essentially biological process, </a:t>
            </a:r>
            <a:r>
              <a:rPr lang="en-US" dirty="0" smtClean="0"/>
              <a:t>a disclaimer </a:t>
            </a:r>
            <a:r>
              <a:rPr lang="en-US" dirty="0"/>
              <a:t>should be added to the claim to </a:t>
            </a:r>
            <a:r>
              <a:rPr lang="en-US" b="1" dirty="0">
                <a:solidFill>
                  <a:srgbClr val="FF0000"/>
                </a:solidFill>
              </a:rPr>
              <a:t>exclude the non-patentable plants </a:t>
            </a:r>
            <a:r>
              <a:rPr lang="en-US" b="1" dirty="0" smtClean="0">
                <a:solidFill>
                  <a:srgbClr val="FF0000"/>
                </a:solidFill>
              </a:rPr>
              <a:t>or animals</a:t>
            </a:r>
            <a:r>
              <a:rPr lang="en-US" dirty="0"/>
              <a:t>. This should apply also if such a disclaimer was not disclosed in </a:t>
            </a:r>
            <a:r>
              <a:rPr lang="en-US" dirty="0" smtClean="0"/>
              <a:t>the </a:t>
            </a:r>
            <a:r>
              <a:rPr lang="da-DK" dirty="0" err="1" smtClean="0"/>
              <a:t>application</a:t>
            </a:r>
            <a:r>
              <a:rPr lang="da-DK" dirty="0" smtClean="0"/>
              <a:t> </a:t>
            </a:r>
            <a:r>
              <a:rPr lang="da-DK" dirty="0"/>
              <a:t>as </a:t>
            </a:r>
            <a:r>
              <a:rPr lang="da-DK" dirty="0" err="1" smtClean="0"/>
              <a:t>filed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i="1" dirty="0" smtClean="0">
                <a:solidFill>
                  <a:schemeClr val="accent5">
                    <a:lumMod val="75000"/>
                  </a:schemeClr>
                </a:solidFill>
              </a:rPr>
              <a:t>Plant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with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 mutation in gene x, except for a plant exclusively obtained by means of an essentially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biological </a:t>
            </a:r>
            <a:r>
              <a:rPr lang="da-DK" i="1" dirty="0" err="1" smtClean="0">
                <a:solidFill>
                  <a:schemeClr val="accent5">
                    <a:lumMod val="75000"/>
                  </a:schemeClr>
                </a:solidFill>
              </a:rPr>
              <a:t>process</a:t>
            </a:r>
            <a:r>
              <a:rPr lang="da-DK" i="1" dirty="0">
                <a:solidFill>
                  <a:schemeClr val="accent5">
                    <a:lumMod val="75000"/>
                  </a:schemeClr>
                </a:solidFill>
              </a:rPr>
              <a:t>."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539240" y="626864"/>
            <a:ext cx="3327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u="sng" dirty="0"/>
              <a:t>The European Patent </a:t>
            </a:r>
            <a:r>
              <a:rPr lang="da-DK" b="1" u="sng" dirty="0" err="1"/>
              <a:t>Convention</a:t>
            </a:r>
            <a:endParaRPr lang="da-DK" u="sng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290" y="600075"/>
            <a:ext cx="196596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0305" y="367646"/>
            <a:ext cx="9144000" cy="509047"/>
          </a:xfrm>
        </p:spPr>
        <p:txBody>
          <a:bodyPr>
            <a:noAutofit/>
          </a:bodyPr>
          <a:lstStyle/>
          <a:p>
            <a:r>
              <a:rPr lang="da-DK" sz="3200" dirty="0" smtClean="0"/>
              <a:t>Melonpatentet - sammendrag</a:t>
            </a:r>
            <a:endParaRPr lang="en-GB" sz="3200" dirty="0"/>
          </a:p>
        </p:txBody>
      </p:sp>
      <p:sp>
        <p:nvSpPr>
          <p:cNvPr id="4" name="Rektangel 3"/>
          <p:cNvSpPr/>
          <p:nvPr/>
        </p:nvSpPr>
        <p:spPr>
          <a:xfrm>
            <a:off x="693970" y="1270519"/>
            <a:ext cx="10451655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Hvem: </a:t>
            </a:r>
            <a:r>
              <a:rPr lang="da-DK" dirty="0" err="1" smtClean="0"/>
              <a:t>Enza</a:t>
            </a:r>
            <a:r>
              <a:rPr lang="da-DK" dirty="0" smtClean="0"/>
              <a:t> </a:t>
            </a:r>
            <a:r>
              <a:rPr lang="da-DK" dirty="0" err="1" smtClean="0"/>
              <a:t>Zaden</a:t>
            </a:r>
            <a:r>
              <a:rPr lang="da-DK" dirty="0" smtClean="0"/>
              <a:t> (Grønsagsforædler, Holland)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Stor </a:t>
            </a:r>
            <a:r>
              <a:rPr lang="da-DK" dirty="0"/>
              <a:t>patentfamilie – 10 patenter </a:t>
            </a:r>
            <a:r>
              <a:rPr lang="da-DK" dirty="0" smtClean="0"/>
              <a:t>udstedt ( tre inden regelændring, syv efter)  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      salat</a:t>
            </a:r>
            <a:r>
              <a:rPr lang="da-DK" dirty="0">
                <a:solidFill>
                  <a:srgbClr val="FF0000"/>
                </a:solidFill>
              </a:rPr>
              <a:t>, spinat, agurk, melon, løg, kål, grape, tomat, kartofler, </a:t>
            </a:r>
            <a:r>
              <a:rPr lang="da-DK" dirty="0" smtClean="0">
                <a:solidFill>
                  <a:srgbClr val="FF0000"/>
                </a:solidFill>
              </a:rPr>
              <a:t>soja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Patentkrav: 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      resistens mod </a:t>
            </a:r>
            <a:r>
              <a:rPr lang="da-DK" dirty="0" err="1">
                <a:solidFill>
                  <a:srgbClr val="FF0000"/>
                </a:solidFill>
              </a:rPr>
              <a:t>Peronospora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farinosa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på baggrund af </a:t>
            </a:r>
            <a:r>
              <a:rPr lang="da-DK" dirty="0">
                <a:solidFill>
                  <a:srgbClr val="FF0000"/>
                </a:solidFill>
              </a:rPr>
              <a:t>mutation i gen, der resulterer i 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      reduceret  enzymaktivitet </a:t>
            </a:r>
            <a:r>
              <a:rPr lang="da-DK" dirty="0">
                <a:solidFill>
                  <a:srgbClr val="FF0000"/>
                </a:solidFill>
              </a:rPr>
              <a:t>for DMR6-protein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Kun </a:t>
            </a:r>
            <a:r>
              <a:rPr lang="da-DK" dirty="0"/>
              <a:t>data for </a:t>
            </a:r>
            <a:r>
              <a:rPr lang="da-DK" dirty="0" err="1"/>
              <a:t>Arabidopsis</a:t>
            </a:r>
            <a:r>
              <a:rPr lang="da-DK" dirty="0"/>
              <a:t>: </a:t>
            </a:r>
            <a:r>
              <a:rPr lang="da-DK" dirty="0">
                <a:solidFill>
                  <a:srgbClr val="FF0000"/>
                </a:solidFill>
              </a:rPr>
              <a:t>screening af </a:t>
            </a:r>
            <a:r>
              <a:rPr lang="da-DK" dirty="0" smtClean="0">
                <a:solidFill>
                  <a:srgbClr val="FF0000"/>
                </a:solidFill>
              </a:rPr>
              <a:t>homologe sekvenser reduceret </a:t>
            </a:r>
            <a:r>
              <a:rPr lang="da-DK" dirty="0">
                <a:solidFill>
                  <a:srgbClr val="FF0000"/>
                </a:solidFill>
              </a:rPr>
              <a:t>DMR6 i de andre arter – GÆTVÆRK uden bevis</a:t>
            </a:r>
            <a:r>
              <a:rPr lang="da-DK" dirty="0" smtClean="0">
                <a:solidFill>
                  <a:srgbClr val="FF0000"/>
                </a:solidFill>
              </a:rPr>
              <a:t>! Dog indleveret supplerende data for spinat.</a:t>
            </a:r>
          </a:p>
          <a:p>
            <a:endParaRPr lang="da-DK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Type af mutationer</a:t>
            </a:r>
            <a:r>
              <a:rPr lang="da-DK" dirty="0"/>
              <a:t>: </a:t>
            </a:r>
            <a:r>
              <a:rPr lang="da-DK" dirty="0">
                <a:solidFill>
                  <a:srgbClr val="FF0000"/>
                </a:solidFill>
              </a:rPr>
              <a:t>ikke beskrevet dvs. kunne være ”</a:t>
            </a:r>
            <a:r>
              <a:rPr lang="da-DK" dirty="0" err="1">
                <a:solidFill>
                  <a:srgbClr val="FF0000"/>
                </a:solidFill>
              </a:rPr>
              <a:t>native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traits</a:t>
            </a:r>
            <a:r>
              <a:rPr lang="da-DK" dirty="0">
                <a:solidFill>
                  <a:srgbClr val="FF0000"/>
                </a:solidFill>
              </a:rPr>
              <a:t>-EBP</a:t>
            </a:r>
            <a:r>
              <a:rPr lang="da-DK" dirty="0" smtClean="0">
                <a:solidFill>
                  <a:srgbClr val="FF0000"/>
                </a:solidFill>
              </a:rPr>
              <a:t>” </a:t>
            </a:r>
            <a:r>
              <a:rPr lang="da-DK" dirty="0">
                <a:solidFill>
                  <a:srgbClr val="FF0000"/>
                </a:solidFill>
              </a:rPr>
              <a:t>– fremtidigt krav til specifikation af mutation uvist. </a:t>
            </a:r>
            <a:endParaRPr lang="da-DK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3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232" t="19244" r="21106" b="10928"/>
          <a:stretch/>
        </p:blipFill>
        <p:spPr>
          <a:xfrm>
            <a:off x="557923" y="1094412"/>
            <a:ext cx="11076153" cy="576358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31596" y="230188"/>
            <a:ext cx="1045165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Rijk</a:t>
            </a:r>
            <a:r>
              <a:rPr lang="da-DK" dirty="0"/>
              <a:t> </a:t>
            </a:r>
            <a:r>
              <a:rPr lang="da-DK" dirty="0" err="1"/>
              <a:t>Zwaan</a:t>
            </a:r>
            <a:r>
              <a:rPr lang="da-DK" dirty="0"/>
              <a:t>: </a:t>
            </a:r>
            <a:r>
              <a:rPr lang="da-DK" dirty="0">
                <a:solidFill>
                  <a:srgbClr val="FF0000"/>
                </a:solidFill>
              </a:rPr>
              <a:t>Indsigelse aug. 2016 – appel feb.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Spinatpatentet udstedt før ny regelændring – indsigelse afgjort EFTER</a:t>
            </a:r>
          </a:p>
        </p:txBody>
      </p:sp>
    </p:spTree>
    <p:extLst>
      <p:ext uri="{BB962C8B-B14F-4D97-AF65-F5344CB8AC3E}">
        <p14:creationId xmlns:p14="http://schemas.microsoft.com/office/powerpoint/2010/main" val="283972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4317" y="448438"/>
            <a:ext cx="9144000" cy="509047"/>
          </a:xfrm>
        </p:spPr>
        <p:txBody>
          <a:bodyPr>
            <a:noAutofit/>
          </a:bodyPr>
          <a:lstStyle/>
          <a:p>
            <a:r>
              <a:rPr lang="da-DK" sz="3200" dirty="0" smtClean="0"/>
              <a:t>Melonpatentet - sammendrag</a:t>
            </a:r>
            <a:endParaRPr lang="en-GB" sz="3200" dirty="0"/>
          </a:p>
        </p:txBody>
      </p:sp>
      <p:sp>
        <p:nvSpPr>
          <p:cNvPr id="5" name="Rektangel 4"/>
          <p:cNvSpPr/>
          <p:nvPr/>
        </p:nvSpPr>
        <p:spPr>
          <a:xfrm>
            <a:off x="599700" y="1314612"/>
            <a:ext cx="1045165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Under indsigelse blev Art. 53(b) og </a:t>
            </a:r>
            <a:r>
              <a:rPr lang="da-DK" dirty="0" err="1" smtClean="0"/>
              <a:t>Rule</a:t>
            </a:r>
            <a:r>
              <a:rPr lang="da-DK" dirty="0" smtClean="0"/>
              <a:t> 28(2) diskuteret – på trods af at der hverken  beskrives hvordan mutation er fremkommet eller hvilken specifik mutation, der er tale om, skønnes det af EPO, at der ikke er konflikt med Art. 53/</a:t>
            </a:r>
            <a:r>
              <a:rPr lang="da-DK" dirty="0" err="1" smtClean="0"/>
              <a:t>Rule</a:t>
            </a:r>
            <a:r>
              <a:rPr lang="da-DK" dirty="0" smtClean="0"/>
              <a:t> 28. Der henvises til EPO-dokument CA/56/17.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99702" y="3221868"/>
            <a:ext cx="1045165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u="sng" dirty="0" smtClean="0"/>
              <a:t>Fremtidigt </a:t>
            </a:r>
            <a:r>
              <a:rPr lang="da-DK" u="sng" dirty="0" smtClean="0"/>
              <a:t>scenarie, hvor mutations-NBT kan anvendes:</a:t>
            </a:r>
          </a:p>
          <a:p>
            <a:r>
              <a:rPr lang="da-DK" dirty="0" smtClean="0"/>
              <a:t>       Diskussion </a:t>
            </a:r>
            <a:r>
              <a:rPr lang="da-DK" dirty="0"/>
              <a:t>omkring ”</a:t>
            </a:r>
            <a:r>
              <a:rPr lang="da-DK" dirty="0" err="1"/>
              <a:t>native</a:t>
            </a:r>
            <a:r>
              <a:rPr lang="da-DK" dirty="0"/>
              <a:t> </a:t>
            </a:r>
            <a:r>
              <a:rPr lang="da-DK" dirty="0" err="1"/>
              <a:t>traits</a:t>
            </a:r>
            <a:r>
              <a:rPr lang="da-DK" dirty="0"/>
              <a:t>-EBP” er en PSEUDO-DISKUSSION: </a:t>
            </a:r>
            <a:endParaRPr lang="da-DK" dirty="0" smtClean="0"/>
          </a:p>
          <a:p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      hvis </a:t>
            </a:r>
            <a:r>
              <a:rPr lang="da-DK" dirty="0">
                <a:solidFill>
                  <a:srgbClr val="FF0000"/>
                </a:solidFill>
              </a:rPr>
              <a:t>CRISPR-</a:t>
            </a:r>
            <a:r>
              <a:rPr lang="da-DK" dirty="0" err="1">
                <a:solidFill>
                  <a:srgbClr val="FF0000"/>
                </a:solidFill>
              </a:rPr>
              <a:t>cas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anføres </a:t>
            </a:r>
            <a:r>
              <a:rPr lang="da-DK" dirty="0">
                <a:solidFill>
                  <a:srgbClr val="FF0000"/>
                </a:solidFill>
              </a:rPr>
              <a:t>som metode, ville al tvivl om patenterbarhed være </a:t>
            </a:r>
            <a:r>
              <a:rPr lang="da-DK" dirty="0" smtClean="0">
                <a:solidFill>
                  <a:srgbClr val="FF0000"/>
                </a:solidFill>
              </a:rPr>
              <a:t>udraderet</a:t>
            </a:r>
            <a:endParaRPr lang="da-D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0172" y="1816853"/>
            <a:ext cx="10515600" cy="1325563"/>
          </a:xfrm>
        </p:spPr>
        <p:txBody>
          <a:bodyPr>
            <a:normAutofit/>
          </a:bodyPr>
          <a:lstStyle/>
          <a:p>
            <a:r>
              <a:rPr lang="da-DK" sz="2000" b="1" u="sng" dirty="0" smtClean="0">
                <a:latin typeface="+mn-lt"/>
              </a:rPr>
              <a:t>Er </a:t>
            </a:r>
            <a:r>
              <a:rPr lang="da-DK" sz="2000" b="1" u="sng" dirty="0" err="1" smtClean="0">
                <a:latin typeface="+mn-lt"/>
              </a:rPr>
              <a:t>mutagenese</a:t>
            </a:r>
            <a:r>
              <a:rPr lang="da-DK" sz="2000" b="1" u="sng" dirty="0" smtClean="0">
                <a:latin typeface="+mn-lt"/>
              </a:rPr>
              <a:t> i virkeligheden en ”Essentiel biologisk proces” og dermed undtaget fra patentering</a:t>
            </a:r>
            <a:endParaRPr lang="en-GB" sz="2000" b="1" u="sng" dirty="0">
              <a:latin typeface="+mn-lt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870172" y="2909708"/>
            <a:ext cx="10451655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Mutationer sker konstant i naturen – alle gener </a:t>
            </a:r>
            <a:r>
              <a:rPr lang="da-DK" dirty="0" smtClean="0"/>
              <a:t>er på </a:t>
            </a:r>
            <a:r>
              <a:rPr lang="da-DK" dirty="0"/>
              <a:t>et tidspunkt </a:t>
            </a:r>
            <a:r>
              <a:rPr lang="da-DK" dirty="0" smtClean="0"/>
              <a:t>muteret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Opfindelse eller opdagelse? </a:t>
            </a:r>
          </a:p>
          <a:p>
            <a:r>
              <a:rPr lang="da-DK" dirty="0"/>
              <a:t> </a:t>
            </a:r>
            <a:r>
              <a:rPr lang="da-DK" dirty="0" smtClean="0"/>
              <a:t>      Generne er der allerede – et klip </a:t>
            </a:r>
            <a:r>
              <a:rPr lang="da-DK" dirty="0" smtClean="0"/>
              <a:t>ændrer ikke substantielt </a:t>
            </a:r>
            <a:r>
              <a:rPr lang="da-DK" dirty="0" smtClean="0"/>
              <a:t>på tingenes tilstand. 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870172" y="4843774"/>
            <a:ext cx="1045165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 smtClean="0"/>
              <a:t>Copa</a:t>
            </a:r>
            <a:r>
              <a:rPr lang="da-DK" dirty="0" smtClean="0"/>
              <a:t> </a:t>
            </a:r>
            <a:r>
              <a:rPr lang="da-DK" dirty="0" err="1" smtClean="0"/>
              <a:t>Cogeca</a:t>
            </a:r>
            <a:r>
              <a:rPr lang="da-DK" dirty="0" smtClean="0"/>
              <a:t> </a:t>
            </a:r>
            <a:r>
              <a:rPr lang="da-DK" dirty="0" err="1" smtClean="0"/>
              <a:t>Working</a:t>
            </a:r>
            <a:r>
              <a:rPr lang="da-DK" dirty="0" smtClean="0"/>
              <a:t> Party </a:t>
            </a:r>
            <a:r>
              <a:rPr lang="da-DK" dirty="0" err="1" smtClean="0"/>
              <a:t>Seeds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93952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552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Sabon-Bold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Melonpatentet - sammendrag</vt:lpstr>
      <vt:lpstr>PowerPoint-præsentation</vt:lpstr>
      <vt:lpstr>Melonpatentet - sammendrag</vt:lpstr>
      <vt:lpstr>Er mutagenese i virkeligheden en ”Essentiel biologisk proces” og dermed undtaget fra patentering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Birger Eriksen</dc:creator>
  <cp:lastModifiedBy>Birger Eriksen</cp:lastModifiedBy>
  <cp:revision>38</cp:revision>
  <cp:lastPrinted>2018-05-02T09:18:14Z</cp:lastPrinted>
  <dcterms:created xsi:type="dcterms:W3CDTF">2017-03-28T12:21:13Z</dcterms:created>
  <dcterms:modified xsi:type="dcterms:W3CDTF">2018-05-07T10:54:00Z</dcterms:modified>
</cp:coreProperties>
</file>