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1" r:id="rId3"/>
    <p:sldId id="272" r:id="rId4"/>
    <p:sldId id="273" r:id="rId5"/>
    <p:sldId id="274" r:id="rId6"/>
    <p:sldId id="277" r:id="rId7"/>
    <p:sldId id="279" r:id="rId8"/>
    <p:sldId id="278" r:id="rId9"/>
    <p:sldId id="262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E2139-9932-4C3B-A7A8-0B7086C379B6}" type="datetimeFigureOut">
              <a:rPr lang="da-DK" smtClean="0"/>
              <a:t>17-05-2015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32FFF-FF51-4034-8ED0-C10CB98DC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642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Føljeton</a:t>
            </a:r>
          </a:p>
          <a:p>
            <a:endParaRPr lang="da-D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DanSeed</a:t>
            </a:r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siden 2012</a:t>
            </a:r>
          </a:p>
          <a:p>
            <a:endParaRPr lang="da-D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Resumé</a:t>
            </a:r>
          </a:p>
          <a:p>
            <a:endParaRPr lang="da-D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</a:t>
            </a:r>
          </a:p>
          <a:p>
            <a:endParaRPr lang="da-D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Rådet</a:t>
            </a:r>
          </a:p>
          <a:p>
            <a:endParaRPr lang="da-D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Kommissionen</a:t>
            </a:r>
          </a:p>
          <a:p>
            <a:endParaRPr lang="da-D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</a:t>
            </a:r>
          </a:p>
          <a:p>
            <a:endParaRPr lang="da-D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Fremtiden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177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4767FB-708D-4B9F-909C-DAF728FF0AC7}" type="slidenum">
              <a:rPr lang="da-DK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a-DK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C762-3280-42D6-9112-A0E450D82EB1}" type="datetimeFigureOut">
              <a:rPr lang="da-DK" smtClean="0"/>
              <a:t>17-05-2015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310-E07C-49D4-BE14-EE5C1F91A6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12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C762-3280-42D6-9112-A0E450D82EB1}" type="datetimeFigureOut">
              <a:rPr lang="da-DK" smtClean="0"/>
              <a:t>17-05-2015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310-E07C-49D4-BE14-EE5C1F91A6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001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C762-3280-42D6-9112-A0E450D82EB1}" type="datetimeFigureOut">
              <a:rPr lang="da-DK" smtClean="0"/>
              <a:t>17-05-2015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310-E07C-49D4-BE14-EE5C1F91A6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2618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17. maj 2015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226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5687-3FD9-4F2C-B015-5E8AC55A589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187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C762-3280-42D6-9112-A0E450D82EB1}" type="datetimeFigureOut">
              <a:rPr lang="da-DK" smtClean="0"/>
              <a:t>17-05-2015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310-E07C-49D4-BE14-EE5C1F91A6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262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C762-3280-42D6-9112-A0E450D82EB1}" type="datetimeFigureOut">
              <a:rPr lang="da-DK" smtClean="0"/>
              <a:t>17-05-2015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310-E07C-49D4-BE14-EE5C1F91A6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306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C762-3280-42D6-9112-A0E450D82EB1}" type="datetimeFigureOut">
              <a:rPr lang="da-DK" smtClean="0"/>
              <a:t>17-05-2015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310-E07C-49D4-BE14-EE5C1F91A6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378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C762-3280-42D6-9112-A0E450D82EB1}" type="datetimeFigureOut">
              <a:rPr lang="da-DK" smtClean="0"/>
              <a:t>17-05-2015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310-E07C-49D4-BE14-EE5C1F91A6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419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C762-3280-42D6-9112-A0E450D82EB1}" type="datetimeFigureOut">
              <a:rPr lang="da-DK" smtClean="0"/>
              <a:t>17-05-2015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310-E07C-49D4-BE14-EE5C1F91A6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752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C762-3280-42D6-9112-A0E450D82EB1}" type="datetimeFigureOut">
              <a:rPr lang="da-DK" smtClean="0"/>
              <a:t>17-05-2015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310-E07C-49D4-BE14-EE5C1F91A6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463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C762-3280-42D6-9112-A0E450D82EB1}" type="datetimeFigureOut">
              <a:rPr lang="da-DK" smtClean="0"/>
              <a:t>17-05-2015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310-E07C-49D4-BE14-EE5C1F91A6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170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C762-3280-42D6-9112-A0E450D82EB1}" type="datetimeFigureOut">
              <a:rPr lang="da-DK" smtClean="0"/>
              <a:t>17-05-2015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310-E07C-49D4-BE14-EE5C1F91A6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409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1C762-3280-42D6-9112-A0E450D82EB1}" type="datetimeFigureOut">
              <a:rPr lang="da-DK" smtClean="0"/>
              <a:t>17-05-2015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86310-E07C-49D4-BE14-EE5C1F91A6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830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 descr="COLOURBOX1082480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30001"/>
            <a:ext cx="9144000" cy="5327999"/>
          </a:xfrm>
        </p:spPr>
      </p:pic>
      <p:grpSp>
        <p:nvGrpSpPr>
          <p:cNvPr id="9" name="Grupper 8"/>
          <p:cNvGrpSpPr/>
          <p:nvPr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10" name="Billede 9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1" name="Billede 1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371601"/>
          </a:xfrm>
        </p:spPr>
        <p:txBody>
          <a:bodyPr>
            <a:normAutofit/>
          </a:bodyPr>
          <a:lstStyle/>
          <a:p>
            <a:r>
              <a:rPr lang="da-DK" sz="2800" dirty="0" smtClean="0"/>
              <a:t>Hvordan imødekommer vi ønsker om friere bytning af frø?</a:t>
            </a:r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457325"/>
            <a:ext cx="4090987" cy="152400"/>
          </a:xfrm>
        </p:spPr>
        <p:txBody>
          <a:bodyPr/>
          <a:lstStyle/>
          <a:p>
            <a:fld id="{964BCBAA-B835-1148-8644-6D41A79138D3}" type="datetime2">
              <a:rPr lang="da-DK" smtClean="0"/>
              <a:t>17. maj 2015</a:t>
            </a:fld>
            <a:r>
              <a:rPr lang="da-DK" dirty="0" smtClean="0"/>
              <a:t>, Dialogforum om EU-sortslovgivning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71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upper 8"/>
          <p:cNvGrpSpPr>
            <a:grpSpLocks/>
          </p:cNvGrpSpPr>
          <p:nvPr/>
        </p:nvGrpSpPr>
        <p:grpSpPr bwMode="auto">
          <a:xfrm>
            <a:off x="0" y="0"/>
            <a:ext cx="9144000" cy="1905000"/>
            <a:chOff x="0" y="-1"/>
            <a:chExt cx="9144000" cy="1905000"/>
          </a:xfrm>
        </p:grpSpPr>
        <p:pic>
          <p:nvPicPr>
            <p:cNvPr id="27654" name="Billed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144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Billed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606" y="0"/>
              <a:ext cx="22987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1" name="Titel 2"/>
          <p:cNvSpPr>
            <a:spLocks noGrp="1"/>
          </p:cNvSpPr>
          <p:nvPr>
            <p:ph type="ctrTitle"/>
          </p:nvPr>
        </p:nvSpPr>
        <p:spPr>
          <a:xfrm>
            <a:off x="458788" y="0"/>
            <a:ext cx="6673850" cy="1116013"/>
          </a:xfrm>
        </p:spPr>
        <p:txBody>
          <a:bodyPr>
            <a:normAutofit fontScale="90000"/>
          </a:bodyPr>
          <a:lstStyle/>
          <a:p>
            <a:r>
              <a:rPr lang="da-DK" sz="3600" dirty="0"/>
              <a:t>Direktiverne er rettet mod kommerciel </a:t>
            </a:r>
            <a:r>
              <a:rPr lang="da-DK" sz="3600" dirty="0" smtClean="0"/>
              <a:t>anvendelse </a:t>
            </a:r>
            <a:r>
              <a:rPr lang="da-DK" sz="3600" dirty="0"/>
              <a:t>af frø og </a:t>
            </a:r>
            <a:r>
              <a:rPr lang="da-DK" sz="3600" dirty="0" smtClean="0"/>
              <a:t>sædekorn</a:t>
            </a:r>
            <a:endParaRPr lang="da-DK" sz="3600" b="1" dirty="0" smtClean="0">
              <a:latin typeface="Verdana" pitchFamily="34" charset="0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4294967295"/>
          </p:nvPr>
        </p:nvSpPr>
        <p:spPr>
          <a:xfrm>
            <a:off x="458788" y="1117600"/>
            <a:ext cx="4090987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4BCBAA-B835-1148-8644-6D41A79138D3}" type="datetime2">
              <a:rPr lang="da-DK" smtClean="0"/>
              <a:pPr>
                <a:defRPr/>
              </a:pPr>
              <a:t>17. maj 2015</a:t>
            </a:fld>
            <a:endParaRPr lang="da-DK" dirty="0"/>
          </a:p>
        </p:txBody>
      </p:sp>
      <p:sp>
        <p:nvSpPr>
          <p:cNvPr id="2" name="Rektangel 1"/>
          <p:cNvSpPr/>
          <p:nvPr/>
        </p:nvSpPr>
        <p:spPr>
          <a:xfrm>
            <a:off x="251520" y="2003311"/>
            <a:ext cx="360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b="1" dirty="0" smtClean="0"/>
              <a:t>Indtægtsdækket virksomhed/priser</a:t>
            </a:r>
          </a:p>
          <a:p>
            <a:endParaRPr lang="da-DK" sz="3200" b="1" dirty="0"/>
          </a:p>
          <a:p>
            <a:r>
              <a:rPr lang="da-DK" sz="3200" b="1" dirty="0" smtClean="0"/>
              <a:t>Gebyrer</a:t>
            </a:r>
            <a:endParaRPr lang="da-DK" sz="3200" b="1" dirty="0"/>
          </a:p>
          <a:p>
            <a:endParaRPr lang="da-DK" sz="3200" b="1" dirty="0"/>
          </a:p>
          <a:p>
            <a:r>
              <a:rPr lang="da-DK" sz="3200" b="1" dirty="0"/>
              <a:t>Bevilling via Finansloven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ktangel 4"/>
          <p:cNvSpPr/>
          <p:nvPr/>
        </p:nvSpPr>
        <p:spPr>
          <a:xfrm>
            <a:off x="107504" y="1484784"/>
            <a:ext cx="88569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Kommercielt sigte inden for landbrugs- og gartneriproduktion ‘</a:t>
            </a:r>
            <a:r>
              <a:rPr lang="da-DK" sz="2400" dirty="0" err="1"/>
              <a:t>aimed</a:t>
            </a:r>
            <a:r>
              <a:rPr lang="da-DK" sz="2400" dirty="0"/>
              <a:t> at </a:t>
            </a:r>
            <a:r>
              <a:rPr lang="da-DK" sz="2400" dirty="0" err="1"/>
              <a:t>commercial</a:t>
            </a:r>
            <a:r>
              <a:rPr lang="da-DK" sz="2400" dirty="0"/>
              <a:t> </a:t>
            </a:r>
            <a:r>
              <a:rPr lang="da-DK" sz="2400" dirty="0" err="1"/>
              <a:t>exploitation</a:t>
            </a:r>
            <a:r>
              <a:rPr lang="da-DK" sz="2400" dirty="0"/>
              <a:t> of seed to </a:t>
            </a:r>
            <a:r>
              <a:rPr lang="da-DK" sz="2400" dirty="0" err="1"/>
              <a:t>third</a:t>
            </a:r>
            <a:r>
              <a:rPr lang="da-DK" sz="2400" dirty="0"/>
              <a:t> parties’ (artikel 1a</a:t>
            </a:r>
            <a:r>
              <a:rPr lang="da-DK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Markedsdirektiverne for frø og sædekorn er en del af den fælles landsbrugsregulering og omfatter hovedsageligt produktionsvirksomheder som landbrug og </a:t>
            </a:r>
            <a:r>
              <a:rPr lang="da-DK" sz="2400" dirty="0" smtClean="0"/>
              <a:t>gartnerier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Sigtet er at forøge landbrugets produktivitet, sikre rimelig levestandard for </a:t>
            </a:r>
            <a:r>
              <a:rPr lang="da-DK" sz="2400" dirty="0" err="1"/>
              <a:t>lanbrugsbefolkningen</a:t>
            </a:r>
            <a:r>
              <a:rPr lang="da-DK" sz="2400" dirty="0"/>
              <a:t>, stabilisere markeder, sikre forsyningssikkerhed og sikre rimelige priser til forbrugerne</a:t>
            </a:r>
          </a:p>
        </p:txBody>
      </p:sp>
    </p:spTree>
    <p:extLst>
      <p:ext uri="{BB962C8B-B14F-4D97-AF65-F5344CB8AC3E}">
        <p14:creationId xmlns:p14="http://schemas.microsoft.com/office/powerpoint/2010/main" val="397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upper 8"/>
          <p:cNvGrpSpPr>
            <a:grpSpLocks/>
          </p:cNvGrpSpPr>
          <p:nvPr/>
        </p:nvGrpSpPr>
        <p:grpSpPr bwMode="auto">
          <a:xfrm>
            <a:off x="0" y="0"/>
            <a:ext cx="9144000" cy="1905000"/>
            <a:chOff x="0" y="-1"/>
            <a:chExt cx="9144000" cy="1905000"/>
          </a:xfrm>
        </p:grpSpPr>
        <p:pic>
          <p:nvPicPr>
            <p:cNvPr id="27654" name="Billed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144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Billed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606" y="0"/>
              <a:ext cx="22987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1" name="Titel 2"/>
          <p:cNvSpPr>
            <a:spLocks noGrp="1"/>
          </p:cNvSpPr>
          <p:nvPr>
            <p:ph type="ctrTitle"/>
          </p:nvPr>
        </p:nvSpPr>
        <p:spPr>
          <a:xfrm>
            <a:off x="458788" y="0"/>
            <a:ext cx="6673850" cy="1116013"/>
          </a:xfrm>
        </p:spPr>
        <p:txBody>
          <a:bodyPr>
            <a:normAutofit/>
          </a:bodyPr>
          <a:lstStyle/>
          <a:p>
            <a:r>
              <a:rPr lang="da-DK" sz="3600" dirty="0"/>
              <a:t>Hvad er ikke-kommercielt </a:t>
            </a:r>
            <a:r>
              <a:rPr lang="da-DK" sz="3600" dirty="0" smtClean="0"/>
              <a:t>sigte?</a:t>
            </a:r>
            <a:endParaRPr lang="da-DK" sz="3600" b="1" dirty="0" smtClean="0">
              <a:latin typeface="Verdana" pitchFamily="34" charset="0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4294967295"/>
          </p:nvPr>
        </p:nvSpPr>
        <p:spPr>
          <a:xfrm>
            <a:off x="458788" y="1117600"/>
            <a:ext cx="4090987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4BCBAA-B835-1148-8644-6D41A79138D3}" type="datetime2">
              <a:rPr lang="da-DK" smtClean="0"/>
              <a:pPr>
                <a:defRPr/>
              </a:pPr>
              <a:t>17. maj 2015</a:t>
            </a:fld>
            <a:endParaRPr lang="da-DK" dirty="0"/>
          </a:p>
        </p:txBody>
      </p:sp>
      <p:sp>
        <p:nvSpPr>
          <p:cNvPr id="2" name="Rektangel 1"/>
          <p:cNvSpPr/>
          <p:nvPr/>
        </p:nvSpPr>
        <p:spPr>
          <a:xfrm>
            <a:off x="251520" y="2003311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b="1" dirty="0" smtClean="0"/>
              <a:t>Indtægtsdækket virksomhed/priser</a:t>
            </a:r>
          </a:p>
          <a:p>
            <a:r>
              <a:rPr lang="da-DK" sz="3200" b="1" dirty="0" smtClean="0"/>
              <a:t>Gebyrer</a:t>
            </a:r>
            <a:endParaRPr lang="da-DK" sz="3200" b="1" dirty="0"/>
          </a:p>
          <a:p>
            <a:endParaRPr lang="da-DK" sz="3200" b="1" dirty="0"/>
          </a:p>
          <a:p>
            <a:r>
              <a:rPr lang="da-DK" sz="3200" b="1" dirty="0"/>
              <a:t>Bevilling via Finansloven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ktangel 4"/>
          <p:cNvSpPr/>
          <p:nvPr/>
        </p:nvSpPr>
        <p:spPr>
          <a:xfrm>
            <a:off x="0" y="1700808"/>
            <a:ext cx="9252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Overdragelse og handel med frø og sædekorn, der ikke har et kommercielt sigte i forhold til landbrugs- og </a:t>
            </a:r>
            <a:r>
              <a:rPr lang="da-DK" sz="2400" dirty="0" err="1"/>
              <a:t>garnteriproduktion</a:t>
            </a:r>
            <a:r>
              <a:rPr lang="da-DK" sz="2400" dirty="0"/>
              <a:t>, er ikke omfattet af </a:t>
            </a:r>
            <a:r>
              <a:rPr lang="da-DK" sz="2400" dirty="0" smtClean="0"/>
              <a:t>markedsdirektiverne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Frøsalg rettet mod privatpersoner (forbrugere) er således ikke omfattet af direktiverne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97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upper 8"/>
          <p:cNvGrpSpPr>
            <a:grpSpLocks/>
          </p:cNvGrpSpPr>
          <p:nvPr/>
        </p:nvGrpSpPr>
        <p:grpSpPr bwMode="auto">
          <a:xfrm>
            <a:off x="0" y="0"/>
            <a:ext cx="9144000" cy="1905000"/>
            <a:chOff x="0" y="-1"/>
            <a:chExt cx="9144000" cy="1905000"/>
          </a:xfrm>
        </p:grpSpPr>
        <p:pic>
          <p:nvPicPr>
            <p:cNvPr id="27654" name="Billed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144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Billed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606" y="0"/>
              <a:ext cx="22987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1" name="Titel 2"/>
          <p:cNvSpPr>
            <a:spLocks noGrp="1"/>
          </p:cNvSpPr>
          <p:nvPr>
            <p:ph type="ctrTitle"/>
          </p:nvPr>
        </p:nvSpPr>
        <p:spPr>
          <a:xfrm>
            <a:off x="458788" y="0"/>
            <a:ext cx="6673850" cy="1116013"/>
          </a:xfrm>
        </p:spPr>
        <p:txBody>
          <a:bodyPr>
            <a:normAutofit/>
          </a:bodyPr>
          <a:lstStyle/>
          <a:p>
            <a:r>
              <a:rPr lang="da-DK" sz="3600" dirty="0"/>
              <a:t>Forsøg og </a:t>
            </a:r>
            <a:r>
              <a:rPr lang="da-DK" sz="3600" dirty="0" smtClean="0"/>
              <a:t>udvikling</a:t>
            </a:r>
            <a:endParaRPr lang="da-DK" sz="3600" b="1" dirty="0" smtClean="0">
              <a:latin typeface="Verdana" pitchFamily="34" charset="0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4294967295"/>
          </p:nvPr>
        </p:nvSpPr>
        <p:spPr>
          <a:xfrm>
            <a:off x="458788" y="1117600"/>
            <a:ext cx="4090987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4BCBAA-B835-1148-8644-6D41A79138D3}" type="datetime2">
              <a:rPr lang="da-DK" smtClean="0"/>
              <a:pPr>
                <a:defRPr/>
              </a:pPr>
              <a:t>17. maj 2015</a:t>
            </a:fld>
            <a:endParaRPr lang="da-DK" dirty="0"/>
          </a:p>
        </p:txBody>
      </p:sp>
      <p:sp>
        <p:nvSpPr>
          <p:cNvPr id="2" name="Rektangel 1"/>
          <p:cNvSpPr/>
          <p:nvPr/>
        </p:nvSpPr>
        <p:spPr>
          <a:xfrm>
            <a:off x="251520" y="2003311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b="1" dirty="0" smtClean="0"/>
              <a:t>Indtægtsdækket virksomhed/priser</a:t>
            </a:r>
          </a:p>
          <a:p>
            <a:endParaRPr lang="da-DK" sz="3200" b="1" dirty="0"/>
          </a:p>
          <a:p>
            <a:r>
              <a:rPr lang="da-DK" sz="3200" b="1" dirty="0" smtClean="0"/>
              <a:t>Gebyrer</a:t>
            </a:r>
            <a:endParaRPr lang="da-DK" sz="3200" b="1" dirty="0"/>
          </a:p>
          <a:p>
            <a:r>
              <a:rPr lang="da-DK" sz="3200" b="1" dirty="0" smtClean="0"/>
              <a:t>Bevilling </a:t>
            </a:r>
            <a:r>
              <a:rPr lang="da-DK" sz="3200" b="1" dirty="0"/>
              <a:t>via Finansloven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ktangel 4"/>
          <p:cNvSpPr/>
          <p:nvPr/>
        </p:nvSpPr>
        <p:spPr>
          <a:xfrm>
            <a:off x="107504" y="1628800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I direktiver fremgår en række undtagelser fx (</a:t>
            </a:r>
            <a:r>
              <a:rPr lang="da-DK" sz="2400" dirty="0" err="1"/>
              <a:t>such</a:t>
            </a:r>
            <a:r>
              <a:rPr lang="da-DK" sz="2400" dirty="0"/>
              <a:t> as) ‘the </a:t>
            </a:r>
            <a:r>
              <a:rPr lang="da-DK" sz="2400" dirty="0" err="1"/>
              <a:t>supply</a:t>
            </a:r>
            <a:r>
              <a:rPr lang="da-DK" sz="2400" dirty="0"/>
              <a:t> of seed to official </a:t>
            </a:r>
            <a:r>
              <a:rPr lang="da-DK" sz="2400" dirty="0" err="1"/>
              <a:t>testing</a:t>
            </a:r>
            <a:r>
              <a:rPr lang="da-DK" sz="2400" dirty="0"/>
              <a:t> and </a:t>
            </a:r>
            <a:r>
              <a:rPr lang="da-DK" sz="2400" dirty="0" err="1"/>
              <a:t>inspection</a:t>
            </a:r>
            <a:r>
              <a:rPr lang="da-DK" sz="2400" dirty="0"/>
              <a:t> bodies’ (artikel 1a</a:t>
            </a:r>
            <a:r>
              <a:rPr lang="da-DK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NaturErhvervstyrelsen ønsker også at undtage generel forsøgs- og udviklingsvirksomhed fra </a:t>
            </a:r>
            <a:r>
              <a:rPr lang="da-DK" sz="2400" dirty="0" smtClean="0"/>
              <a:t>direktiverne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Der er her ikke tale om kommerciel </a:t>
            </a:r>
            <a:r>
              <a:rPr lang="da-DK" sz="2400" dirty="0" smtClean="0"/>
              <a:t>udnyttelse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Det </a:t>
            </a:r>
            <a:r>
              <a:rPr lang="da-DK" sz="2400" dirty="0" smtClean="0"/>
              <a:t>er </a:t>
            </a:r>
            <a:r>
              <a:rPr lang="da-DK" sz="2400" dirty="0"/>
              <a:t>således </a:t>
            </a:r>
            <a:r>
              <a:rPr lang="da-DK" sz="2400" dirty="0" smtClean="0"/>
              <a:t>muligt </a:t>
            </a:r>
            <a:r>
              <a:rPr lang="da-DK" sz="2400" dirty="0"/>
              <a:t>at overdrage frø og sædekorn uden </a:t>
            </a:r>
            <a:r>
              <a:rPr lang="da-DK" sz="2400" dirty="0" smtClean="0"/>
              <a:t>fx certificering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Forsøget/udviklingsprojektet </a:t>
            </a:r>
            <a:r>
              <a:rPr lang="da-DK" sz="2400" dirty="0" smtClean="0"/>
              <a:t>skal kunne dokumenteres og beskrives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97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upper 8"/>
          <p:cNvGrpSpPr>
            <a:grpSpLocks/>
          </p:cNvGrpSpPr>
          <p:nvPr/>
        </p:nvGrpSpPr>
        <p:grpSpPr bwMode="auto">
          <a:xfrm>
            <a:off x="0" y="0"/>
            <a:ext cx="9144000" cy="1905000"/>
            <a:chOff x="0" y="-1"/>
            <a:chExt cx="9144000" cy="1905000"/>
          </a:xfrm>
        </p:grpSpPr>
        <p:pic>
          <p:nvPicPr>
            <p:cNvPr id="27654" name="Billed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144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Billed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606" y="0"/>
              <a:ext cx="22987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1" name="Titel 2"/>
          <p:cNvSpPr>
            <a:spLocks noGrp="1"/>
          </p:cNvSpPr>
          <p:nvPr>
            <p:ph type="ctrTitle"/>
          </p:nvPr>
        </p:nvSpPr>
        <p:spPr>
          <a:xfrm>
            <a:off x="458788" y="0"/>
            <a:ext cx="6673850" cy="1116013"/>
          </a:xfrm>
        </p:spPr>
        <p:txBody>
          <a:bodyPr>
            <a:normAutofit fontScale="90000"/>
          </a:bodyPr>
          <a:lstStyle/>
          <a:p>
            <a:r>
              <a:rPr lang="da-DK" sz="3600" dirty="0"/>
              <a:t>Fælles nordisk sortsliste over </a:t>
            </a:r>
            <a:r>
              <a:rPr lang="da-DK" sz="3600" dirty="0" smtClean="0"/>
              <a:t>bevaringssorter</a:t>
            </a:r>
            <a:endParaRPr lang="da-DK" sz="3600" b="1" dirty="0" smtClean="0">
              <a:latin typeface="Verdana" pitchFamily="34" charset="0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4294967295"/>
          </p:nvPr>
        </p:nvSpPr>
        <p:spPr>
          <a:xfrm>
            <a:off x="458788" y="1117600"/>
            <a:ext cx="4090987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4BCBAA-B835-1148-8644-6D41A79138D3}" type="datetime2">
              <a:rPr lang="da-DK" smtClean="0"/>
              <a:pPr>
                <a:defRPr/>
              </a:pPr>
              <a:t>17. maj 2015</a:t>
            </a:fld>
            <a:endParaRPr lang="da-DK" dirty="0"/>
          </a:p>
        </p:txBody>
      </p:sp>
      <p:sp>
        <p:nvSpPr>
          <p:cNvPr id="2" name="Rektangel 1"/>
          <p:cNvSpPr/>
          <p:nvPr/>
        </p:nvSpPr>
        <p:spPr>
          <a:xfrm>
            <a:off x="251520" y="2003311"/>
            <a:ext cx="360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b="1" dirty="0" smtClean="0"/>
              <a:t>Indtægtsdækket virksomhed/priser</a:t>
            </a:r>
          </a:p>
          <a:p>
            <a:endParaRPr lang="da-DK" sz="3200" b="1" dirty="0"/>
          </a:p>
          <a:p>
            <a:r>
              <a:rPr lang="da-DK" sz="3200" b="1" dirty="0" smtClean="0"/>
              <a:t>Gebyrer</a:t>
            </a:r>
            <a:endParaRPr lang="da-DK" sz="3200" b="1" dirty="0"/>
          </a:p>
          <a:p>
            <a:endParaRPr lang="da-DK" sz="3200" b="1" dirty="0"/>
          </a:p>
          <a:p>
            <a:r>
              <a:rPr lang="da-DK" sz="3200" b="1" dirty="0"/>
              <a:t>Bevilling via Finansloven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ktangel 4"/>
          <p:cNvSpPr/>
          <p:nvPr/>
        </p:nvSpPr>
        <p:spPr>
          <a:xfrm>
            <a:off x="0" y="1556792"/>
            <a:ext cx="86733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NaturErhvervstyrelsen ønsker at arbejde på at indføre en fælles nordisk sortsliste over bevaringssorter – af landbrugsarter og </a:t>
            </a:r>
            <a:r>
              <a:rPr lang="da-DK" sz="2400" dirty="0" smtClean="0"/>
              <a:t>grønsagsfrø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NaturErhvervstyrelsen ønsker at optage de sorter, der allerede er godkendt på bevaringssortslister i Sverige, Norge og Finland på den danske </a:t>
            </a:r>
            <a:r>
              <a:rPr lang="da-DK" sz="2400" dirty="0" smtClean="0"/>
              <a:t>sortsliste – og vice versa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Der er </a:t>
            </a:r>
            <a:r>
              <a:rPr lang="da-DK" sz="2400" dirty="0" smtClean="0"/>
              <a:t>en interesse i at styrke </a:t>
            </a:r>
            <a:r>
              <a:rPr lang="da-DK" sz="2400" dirty="0"/>
              <a:t>samarbejdet med </a:t>
            </a:r>
            <a:r>
              <a:rPr lang="da-DK" sz="2400" dirty="0" err="1"/>
              <a:t>NordGen</a:t>
            </a:r>
            <a:r>
              <a:rPr lang="da-DK" sz="2400" dirty="0"/>
              <a:t> om en fælles nordisk </a:t>
            </a:r>
            <a:r>
              <a:rPr lang="da-DK" sz="2400" dirty="0" smtClean="0"/>
              <a:t>registrering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Økonomien er en udfordring på dette punkt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97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upper 8"/>
          <p:cNvGrpSpPr>
            <a:grpSpLocks/>
          </p:cNvGrpSpPr>
          <p:nvPr/>
        </p:nvGrpSpPr>
        <p:grpSpPr bwMode="auto">
          <a:xfrm>
            <a:off x="0" y="0"/>
            <a:ext cx="9144000" cy="1905000"/>
            <a:chOff x="0" y="-1"/>
            <a:chExt cx="9144000" cy="1905000"/>
          </a:xfrm>
        </p:grpSpPr>
        <p:pic>
          <p:nvPicPr>
            <p:cNvPr id="27654" name="Billed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144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Billed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606" y="0"/>
              <a:ext cx="22987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1" name="Titel 2"/>
          <p:cNvSpPr>
            <a:spLocks noGrp="1"/>
          </p:cNvSpPr>
          <p:nvPr>
            <p:ph type="ctrTitle"/>
          </p:nvPr>
        </p:nvSpPr>
        <p:spPr>
          <a:xfrm>
            <a:off x="458788" y="0"/>
            <a:ext cx="6673850" cy="1116013"/>
          </a:xfrm>
        </p:spPr>
        <p:txBody>
          <a:bodyPr>
            <a:normAutofit/>
          </a:bodyPr>
          <a:lstStyle/>
          <a:p>
            <a:r>
              <a:rPr lang="da-DK" sz="3600" dirty="0"/>
              <a:t>Lukket </a:t>
            </a:r>
            <a:r>
              <a:rPr lang="da-DK" sz="3600" dirty="0" smtClean="0"/>
              <a:t>system</a:t>
            </a:r>
            <a:endParaRPr lang="da-DK" sz="3600" b="1" dirty="0" smtClean="0">
              <a:latin typeface="Verdana" pitchFamily="34" charset="0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4294967295"/>
          </p:nvPr>
        </p:nvSpPr>
        <p:spPr>
          <a:xfrm>
            <a:off x="458788" y="1117600"/>
            <a:ext cx="4090987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4BCBAA-B835-1148-8644-6D41A79138D3}" type="datetime2">
              <a:rPr lang="da-DK" smtClean="0"/>
              <a:pPr>
                <a:defRPr/>
              </a:pPr>
              <a:t>17. maj 2015</a:t>
            </a:fld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ktangel 4"/>
          <p:cNvSpPr/>
          <p:nvPr/>
        </p:nvSpPr>
        <p:spPr>
          <a:xfrm>
            <a:off x="107504" y="1484784"/>
            <a:ext cx="9036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I direktiverne er nævnt en mulighed for at dyrke og markedsføre gennem et særligt lukket system (netværk</a:t>
            </a:r>
            <a:r>
              <a:rPr lang="da-DK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Det er kendetegnet ved, at brugerne ikke får ejendomsret til hverken såsæd/frø eller produkt. Alle rettigheder bliver hos udbyder (fx en </a:t>
            </a:r>
            <a:r>
              <a:rPr lang="da-DK" sz="2400" dirty="0" smtClean="0"/>
              <a:t>møller)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Der er juridiske udfordringer for de implicerede parter i denne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Denne mulighed beskrives – herunder hvilke oplysninger, der skal sendes til NaturErhvervstyrelsen (del af kontrakt</a:t>
            </a:r>
            <a:r>
              <a:rPr lang="da-DK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97" y="5661248"/>
            <a:ext cx="1368152" cy="97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upper 8"/>
          <p:cNvGrpSpPr>
            <a:grpSpLocks/>
          </p:cNvGrpSpPr>
          <p:nvPr/>
        </p:nvGrpSpPr>
        <p:grpSpPr bwMode="auto">
          <a:xfrm>
            <a:off x="0" y="0"/>
            <a:ext cx="9144000" cy="1905000"/>
            <a:chOff x="0" y="-1"/>
            <a:chExt cx="9144000" cy="1905000"/>
          </a:xfrm>
        </p:grpSpPr>
        <p:pic>
          <p:nvPicPr>
            <p:cNvPr id="27654" name="Billed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144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Billed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606" y="0"/>
              <a:ext cx="22987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1" name="Titel 2"/>
          <p:cNvSpPr>
            <a:spLocks noGrp="1"/>
          </p:cNvSpPr>
          <p:nvPr>
            <p:ph type="ctrTitle"/>
          </p:nvPr>
        </p:nvSpPr>
        <p:spPr>
          <a:xfrm>
            <a:off x="458788" y="0"/>
            <a:ext cx="6673850" cy="1116013"/>
          </a:xfrm>
        </p:spPr>
        <p:txBody>
          <a:bodyPr>
            <a:normAutofit fontScale="90000"/>
          </a:bodyPr>
          <a:lstStyle/>
          <a:p>
            <a:r>
              <a:rPr lang="da-DK" sz="3600" dirty="0"/>
              <a:t>Vejlednings- og </a:t>
            </a:r>
            <a:r>
              <a:rPr lang="da-DK" sz="3600" dirty="0" smtClean="0"/>
              <a:t>kommunikationsindsats</a:t>
            </a:r>
            <a:endParaRPr lang="da-DK" sz="3600" b="1" dirty="0" smtClean="0">
              <a:latin typeface="Verdana" pitchFamily="34" charset="0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4294967295"/>
          </p:nvPr>
        </p:nvSpPr>
        <p:spPr>
          <a:xfrm>
            <a:off x="458788" y="1117600"/>
            <a:ext cx="4090987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4BCBAA-B835-1148-8644-6D41A79138D3}" type="datetime2">
              <a:rPr lang="da-DK" smtClean="0"/>
              <a:pPr>
                <a:defRPr/>
              </a:pPr>
              <a:t>17. maj 2015</a:t>
            </a:fld>
            <a:endParaRPr lang="da-DK" dirty="0"/>
          </a:p>
        </p:txBody>
      </p:sp>
      <p:sp>
        <p:nvSpPr>
          <p:cNvPr id="2" name="Pladsholder til billede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Rektangel 2"/>
          <p:cNvSpPr/>
          <p:nvPr/>
        </p:nvSpPr>
        <p:spPr>
          <a:xfrm>
            <a:off x="251520" y="162880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/>
              <a:t>Målene er at: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a-DK" sz="2400" dirty="0"/>
              <a:t>Vejlede om regler og muligheder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a-DK" sz="2400" dirty="0"/>
              <a:t>Præsentere lovgivning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a-DK" sz="2400" dirty="0"/>
              <a:t>Illustrere med konkrete eksempler, hvem der er omfattet af lovgivningen, og hvad man skal </a:t>
            </a:r>
            <a:r>
              <a:rPr lang="da-DK" sz="2400" dirty="0" smtClean="0"/>
              <a:t>gøre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Konkrete cases kan blive gennemgået af </a:t>
            </a:r>
            <a:r>
              <a:rPr lang="da-DK" sz="2400" dirty="0" err="1" smtClean="0"/>
              <a:t>NaturErhverv</a:t>
            </a:r>
            <a:endParaRPr lang="da-DK" sz="2400" dirty="0"/>
          </a:p>
          <a:p>
            <a:endParaRPr lang="da-DK" sz="2400" dirty="0"/>
          </a:p>
          <a:p>
            <a:r>
              <a:rPr lang="da-DK" sz="2400" dirty="0"/>
              <a:t>Målgrupperne er: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a-DK" sz="2400" dirty="0"/>
              <a:t>Landmænd og gartnere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a-DK" sz="2400" dirty="0"/>
              <a:t>Borgere og virksomheder, der samler og overdrager frø til borgere (forbrugere)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a-DK" sz="2400" dirty="0"/>
              <a:t>Studerende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0721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upper 8"/>
          <p:cNvGrpSpPr>
            <a:grpSpLocks/>
          </p:cNvGrpSpPr>
          <p:nvPr/>
        </p:nvGrpSpPr>
        <p:grpSpPr bwMode="auto">
          <a:xfrm>
            <a:off x="0" y="0"/>
            <a:ext cx="9144000" cy="1905000"/>
            <a:chOff x="0" y="-1"/>
            <a:chExt cx="9144000" cy="1905000"/>
          </a:xfrm>
        </p:grpSpPr>
        <p:pic>
          <p:nvPicPr>
            <p:cNvPr id="27654" name="Billed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144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Billed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606" y="0"/>
              <a:ext cx="22987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1" name="Titel 2"/>
          <p:cNvSpPr>
            <a:spLocks noGrp="1"/>
          </p:cNvSpPr>
          <p:nvPr>
            <p:ph type="ctrTitle"/>
          </p:nvPr>
        </p:nvSpPr>
        <p:spPr>
          <a:xfrm>
            <a:off x="458788" y="0"/>
            <a:ext cx="6673850" cy="1116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a-DK" sz="3600" b="1" dirty="0" smtClean="0">
                <a:latin typeface="Verdana" pitchFamily="34" charset="0"/>
              </a:rPr>
              <a:t>Er dette den model vi fortsætter med?</a:t>
            </a:r>
            <a:endParaRPr lang="da-DK" sz="3600" b="1" dirty="0" smtClean="0">
              <a:latin typeface="Verdana" pitchFamily="34" charset="0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4294967295"/>
          </p:nvPr>
        </p:nvSpPr>
        <p:spPr>
          <a:xfrm>
            <a:off x="458788" y="1117600"/>
            <a:ext cx="4090987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4BCBAA-B835-1148-8644-6D41A79138D3}" type="datetime2">
              <a:rPr lang="da-DK" smtClean="0"/>
              <a:pPr>
                <a:defRPr/>
              </a:pPr>
              <a:t>17. maj 2015</a:t>
            </a:fld>
            <a:endParaRPr lang="da-DK" dirty="0"/>
          </a:p>
        </p:txBody>
      </p:sp>
      <p:pic>
        <p:nvPicPr>
          <p:cNvPr id="27653" name="Pladsholder til billede 2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30350"/>
            <a:ext cx="9144000" cy="5327650"/>
          </a:xfrm>
        </p:spPr>
      </p:pic>
    </p:spTree>
    <p:extLst>
      <p:ext uri="{BB962C8B-B14F-4D97-AF65-F5344CB8AC3E}">
        <p14:creationId xmlns:p14="http://schemas.microsoft.com/office/powerpoint/2010/main" val="20721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BAl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17463"/>
            <a:ext cx="9274176" cy="712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4445000"/>
            <a:ext cx="7786688" cy="3225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da-DK" sz="2800" b="1" dirty="0">
              <a:solidFill>
                <a:srgbClr val="FFFFFF"/>
              </a:solidFill>
              <a:latin typeface="Arial"/>
              <a:ea typeface="+mj-ea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da-DK" sz="4400" b="1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Tak for i dag</a:t>
            </a:r>
            <a:endParaRPr lang="da-DK" sz="2800" b="1" dirty="0">
              <a:solidFill>
                <a:srgbClr val="FFFFFF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33375"/>
            <a:ext cx="9123363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5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465</Words>
  <Application>Microsoft Office PowerPoint</Application>
  <PresentationFormat>Skærmshow (4:3)</PresentationFormat>
  <Paragraphs>97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Kontortema</vt:lpstr>
      <vt:lpstr>Hvordan imødekommer vi ønsker om friere bytning af frø?</vt:lpstr>
      <vt:lpstr>Direktiverne er rettet mod kommerciel anvendelse af frø og sædekorn</vt:lpstr>
      <vt:lpstr>Hvad er ikke-kommercielt sigte?</vt:lpstr>
      <vt:lpstr>Forsøg og udvikling</vt:lpstr>
      <vt:lpstr>Fælles nordisk sortsliste over bevaringssorter</vt:lpstr>
      <vt:lpstr>Lukket system</vt:lpstr>
      <vt:lpstr>Vejlednings- og kommunikationsindsats</vt:lpstr>
      <vt:lpstr>Er dette den model vi fortsætter med?</vt:lpstr>
      <vt:lpstr>PowerPoint-præsentation</vt:lpstr>
    </vt:vector>
  </TitlesOfParts>
  <Company>Plantedirektoratet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Samarbejdet mellem TystofteFonden og NaturErhverv</dc:title>
  <dc:creator>Kristine Riskær (NaturErhvervstyrelsen)</dc:creator>
  <cp:lastModifiedBy>Kristine Riskær (NaturErhvervstyrelsen)</cp:lastModifiedBy>
  <cp:revision>5</cp:revision>
  <dcterms:created xsi:type="dcterms:W3CDTF">2015-05-10T20:05:03Z</dcterms:created>
  <dcterms:modified xsi:type="dcterms:W3CDTF">2015-05-17T21:02:33Z</dcterms:modified>
</cp:coreProperties>
</file>