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302" r:id="rId2"/>
    <p:sldId id="303" r:id="rId3"/>
    <p:sldId id="410" r:id="rId4"/>
    <p:sldId id="411" r:id="rId5"/>
    <p:sldId id="437" r:id="rId6"/>
    <p:sldId id="413" r:id="rId7"/>
    <p:sldId id="414" r:id="rId8"/>
    <p:sldId id="415" r:id="rId9"/>
    <p:sldId id="416" r:id="rId10"/>
    <p:sldId id="417" r:id="rId11"/>
    <p:sldId id="418" r:id="rId12"/>
    <p:sldId id="318" r:id="rId13"/>
    <p:sldId id="395" r:id="rId14"/>
    <p:sldId id="404" r:id="rId15"/>
    <p:sldId id="325" r:id="rId16"/>
    <p:sldId id="326" r:id="rId17"/>
    <p:sldId id="389" r:id="rId18"/>
    <p:sldId id="479" r:id="rId19"/>
    <p:sldId id="480" r:id="rId20"/>
    <p:sldId id="481" r:id="rId21"/>
    <p:sldId id="482" r:id="rId22"/>
    <p:sldId id="483" r:id="rId23"/>
    <p:sldId id="493" r:id="rId24"/>
    <p:sldId id="407" r:id="rId25"/>
    <p:sldId id="408" r:id="rId26"/>
    <p:sldId id="438" r:id="rId27"/>
    <p:sldId id="399" r:id="rId28"/>
    <p:sldId id="400" r:id="rId29"/>
    <p:sldId id="332" r:id="rId30"/>
    <p:sldId id="402" r:id="rId31"/>
    <p:sldId id="476" r:id="rId32"/>
    <p:sldId id="406" r:id="rId33"/>
    <p:sldId id="478" r:id="rId34"/>
    <p:sldId id="470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92" r:id="rId46"/>
    <p:sldId id="430" r:id="rId47"/>
    <p:sldId id="431" r:id="rId48"/>
    <p:sldId id="432" r:id="rId49"/>
    <p:sldId id="434" r:id="rId50"/>
    <p:sldId id="435" r:id="rId51"/>
    <p:sldId id="494" r:id="rId52"/>
    <p:sldId id="499" r:id="rId53"/>
    <p:sldId id="500" r:id="rId54"/>
    <p:sldId id="502" r:id="rId55"/>
    <p:sldId id="496" r:id="rId56"/>
    <p:sldId id="504" r:id="rId57"/>
    <p:sldId id="498" r:id="rId58"/>
    <p:sldId id="507" r:id="rId59"/>
    <p:sldId id="497" r:id="rId60"/>
    <p:sldId id="436" r:id="rId61"/>
    <p:sldId id="471" r:id="rId62"/>
    <p:sldId id="439" r:id="rId63"/>
    <p:sldId id="440" r:id="rId64"/>
    <p:sldId id="441" r:id="rId65"/>
    <p:sldId id="442" r:id="rId66"/>
    <p:sldId id="446" r:id="rId67"/>
    <p:sldId id="490" r:id="rId68"/>
    <p:sldId id="443" r:id="rId69"/>
    <p:sldId id="444" r:id="rId70"/>
    <p:sldId id="445" r:id="rId71"/>
    <p:sldId id="472" r:id="rId72"/>
    <p:sldId id="484" r:id="rId73"/>
    <p:sldId id="447" r:id="rId74"/>
    <p:sldId id="448" r:id="rId75"/>
    <p:sldId id="449" r:id="rId76"/>
    <p:sldId id="450" r:id="rId77"/>
    <p:sldId id="452" r:id="rId78"/>
    <p:sldId id="451" r:id="rId79"/>
    <p:sldId id="491" r:id="rId80"/>
    <p:sldId id="453" r:id="rId81"/>
    <p:sldId id="473" r:id="rId82"/>
    <p:sldId id="486" r:id="rId83"/>
    <p:sldId id="454" r:id="rId84"/>
    <p:sldId id="455" r:id="rId85"/>
    <p:sldId id="456" r:id="rId86"/>
    <p:sldId id="457" r:id="rId87"/>
    <p:sldId id="458" r:id="rId88"/>
    <p:sldId id="474" r:id="rId89"/>
    <p:sldId id="459" r:id="rId90"/>
    <p:sldId id="460" r:id="rId91"/>
    <p:sldId id="461" r:id="rId92"/>
    <p:sldId id="508" r:id="rId93"/>
    <p:sldId id="487" r:id="rId94"/>
    <p:sldId id="462" r:id="rId95"/>
    <p:sldId id="463" r:id="rId96"/>
    <p:sldId id="489" r:id="rId97"/>
    <p:sldId id="464" r:id="rId98"/>
    <p:sldId id="465" r:id="rId99"/>
    <p:sldId id="466" r:id="rId100"/>
    <p:sldId id="467" r:id="rId101"/>
    <p:sldId id="468" r:id="rId102"/>
    <p:sldId id="469" r:id="rId103"/>
  </p:sldIdLst>
  <p:sldSz cx="9144000" cy="6858000" type="screen4x3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fatter" initials="F" lastIdx="23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27"/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81588" autoAdjust="0"/>
  </p:normalViewPr>
  <p:slideViewPr>
    <p:cSldViewPr showGuides="1">
      <p:cViewPr varScale="1">
        <p:scale>
          <a:sx n="95" d="100"/>
          <a:sy n="95" d="100"/>
        </p:scale>
        <p:origin x="19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Sagsfordeling</a:t>
            </a:r>
          </a:p>
        </c:rich>
      </c:tx>
      <c:layout>
        <c:manualLayout>
          <c:xMode val="edge"/>
          <c:yMode val="edge"/>
          <c:x val="0.26360674788893951"/>
          <c:y val="2.4550584158919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003127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2565612650838648E-2"/>
          <c:y val="0.13439988991838434"/>
          <c:w val="0.71539953985980964"/>
          <c:h val="0.69638621200531303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Digital sagsbehandling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76.59</c:v>
                </c:pt>
                <c:pt idx="1">
                  <c:v>80.44</c:v>
                </c:pt>
                <c:pt idx="2">
                  <c:v>78.010000000000005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Manuel sagsbehandling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76200" cap="rnd">
                <a:solidFill>
                  <a:srgbClr val="C00000"/>
                </a:solidFill>
                <a:round/>
              </a:ln>
              <a:effectLst/>
            </c:spPr>
          </c:dPt>
          <c:cat>
            <c:numRef>
              <c:f>'Ark1'!$A$2:$A$5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'Ark1'!$C$2:$C$5</c:f>
              <c:numCache>
                <c:formatCode>General</c:formatCode>
                <c:ptCount val="4"/>
                <c:pt idx="0">
                  <c:v>23.41</c:v>
                </c:pt>
                <c:pt idx="1">
                  <c:v>19.559999999999999</c:v>
                </c:pt>
                <c:pt idx="2">
                  <c:v>21.99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Kolonne1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'Ark1'!$D$2:$D$5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1736008"/>
        <c:axId val="452573696"/>
      </c:lineChart>
      <c:catAx>
        <c:axId val="451736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52573696"/>
        <c:crosses val="autoZero"/>
        <c:auto val="0"/>
        <c:lblAlgn val="ctr"/>
        <c:lblOffset val="100"/>
        <c:noMultiLvlLbl val="0"/>
      </c:catAx>
      <c:valAx>
        <c:axId val="452573696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51736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3.9609285502493902E-3"/>
          <c:y val="0.93895506914469029"/>
          <c:w val="0.75320288452253181"/>
          <c:h val="5.9153878262955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3127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3127"/>
          </a:solidFill>
        </a:defRPr>
      </a:pPr>
      <a:endParaRPr lang="da-D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Sagsfordeling</a:t>
            </a:r>
          </a:p>
        </c:rich>
      </c:tx>
      <c:layout>
        <c:manualLayout>
          <c:xMode val="edge"/>
          <c:yMode val="edge"/>
          <c:x val="0.26360674788893951"/>
          <c:y val="2.4550584158919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003127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2565612650838648E-2"/>
          <c:y val="0.13439988991838434"/>
          <c:w val="0.71539953985980964"/>
          <c:h val="0.69638621200531303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Digital sagsbehandling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76.59</c:v>
                </c:pt>
                <c:pt idx="1">
                  <c:v>80.44</c:v>
                </c:pt>
                <c:pt idx="2">
                  <c:v>78.010000000000005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Manuel sagsbehandling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76200" cap="rnd">
                <a:solidFill>
                  <a:srgbClr val="C00000"/>
                </a:solidFill>
                <a:round/>
              </a:ln>
              <a:effectLst/>
            </c:spPr>
          </c:dPt>
          <c:cat>
            <c:numRef>
              <c:f>'Ark1'!$A$2:$A$5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'Ark1'!$C$2:$C$5</c:f>
              <c:numCache>
                <c:formatCode>General</c:formatCode>
                <c:ptCount val="4"/>
                <c:pt idx="0">
                  <c:v>23.41</c:v>
                </c:pt>
                <c:pt idx="1">
                  <c:v>19.559999999999999</c:v>
                </c:pt>
                <c:pt idx="2">
                  <c:v>21.99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Kolonne1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'Ark1'!$D$2:$D$5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7441464"/>
        <c:axId val="446105520"/>
      </c:lineChart>
      <c:catAx>
        <c:axId val="44744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6105520"/>
        <c:crosses val="autoZero"/>
        <c:auto val="0"/>
        <c:lblAlgn val="ctr"/>
        <c:lblOffset val="100"/>
        <c:noMultiLvlLbl val="0"/>
      </c:catAx>
      <c:valAx>
        <c:axId val="446105520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744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3.9609285502493902E-3"/>
          <c:y val="0.93895506914469029"/>
          <c:w val="0.75320288452253181"/>
          <c:h val="5.9153878262955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3127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3127"/>
          </a:solidFill>
        </a:defRPr>
      </a:pPr>
      <a:endParaRPr lang="da-DK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50" normalizeH="0" baseline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pPr>
            <a:r>
              <a:rPr lang="da-DK" sz="2000">
                <a:solidFill>
                  <a:srgbClr val="003127"/>
                </a:solidFill>
              </a:rPr>
              <a:t>Top 3 for observationer miljøordninger i 2018</a:t>
            </a:r>
          </a:p>
        </c:rich>
      </c:tx>
      <c:layout>
        <c:manualLayout>
          <c:xMode val="edge"/>
          <c:yMode val="edge"/>
          <c:x val="0.15845812985766211"/>
          <c:y val="1.4135545411035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50" normalizeH="0" baseline="0">
              <a:solidFill>
                <a:srgbClr val="003127"/>
              </a:solidFill>
              <a:latin typeface="+mj-lt"/>
              <a:ea typeface="+mj-ea"/>
              <a:cs typeface="+mj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0522215318640887"/>
          <c:y val="9.0427729560070419E-2"/>
          <c:w val="0.89477784681359107"/>
          <c:h val="0.74098372535206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Observationer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3127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Plejekrav ikke opfyldt</c:v>
                </c:pt>
                <c:pt idx="1">
                  <c:v>Læhegn, skove, træer</c:v>
                </c:pt>
                <c:pt idx="2">
                  <c:v>Menneskeskabt, rekreativt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5798</c:v>
                </c:pt>
                <c:pt idx="1">
                  <c:v>1666</c:v>
                </c:pt>
                <c:pt idx="2">
                  <c:v>824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52941152"/>
        <c:axId val="552943896"/>
      </c:barChart>
      <c:catAx>
        <c:axId val="55294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20" normalizeH="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2943896"/>
        <c:crosses val="autoZero"/>
        <c:auto val="1"/>
        <c:lblAlgn val="ctr"/>
        <c:lblOffset val="100"/>
        <c:noMultiLvlLbl val="0"/>
      </c:catAx>
      <c:valAx>
        <c:axId val="552943896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294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271871154806719"/>
          <c:y val="0.13207351604066966"/>
          <c:w val="0.27058148459486131"/>
          <c:h val="6.4378811159717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3127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E8F4D-98CD-4354-9275-82C542EAE80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794A768-54A6-41BB-A04F-3E92BA7EB956}">
      <dgm:prSet phldrT="[Tekst]"/>
      <dgm:spPr>
        <a:solidFill>
          <a:srgbClr val="FFFF00"/>
        </a:solidFill>
        <a:ln>
          <a:solidFill>
            <a:srgbClr val="FFC000"/>
          </a:solidFill>
        </a:ln>
      </dgm:spPr>
      <dgm:t>
        <a:bodyPr/>
        <a:lstStyle/>
        <a:p>
          <a:r>
            <a:rPr lang="da-DK" dirty="0" smtClean="0">
              <a:solidFill>
                <a:schemeClr val="tx1"/>
              </a:solidFill>
            </a:rPr>
            <a:t>Ret</a:t>
          </a:r>
          <a:endParaRPr lang="da-DK" dirty="0">
            <a:solidFill>
              <a:schemeClr val="tx1"/>
            </a:solidFill>
          </a:endParaRPr>
        </a:p>
      </dgm:t>
    </dgm:pt>
    <dgm:pt modelId="{3C8AB93E-30D1-4DB5-B3B4-82FBF18C71A5}" type="parTrans" cxnId="{EF0BA0F1-E929-438A-9873-04C320B000C4}">
      <dgm:prSet/>
      <dgm:spPr/>
      <dgm:t>
        <a:bodyPr/>
        <a:lstStyle/>
        <a:p>
          <a:endParaRPr lang="da-DK"/>
        </a:p>
      </dgm:t>
    </dgm:pt>
    <dgm:pt modelId="{449CE535-A4D8-4935-8861-4D280CD7CAB7}" type="sibTrans" cxnId="{EF0BA0F1-E929-438A-9873-04C320B000C4}">
      <dgm:prSet/>
      <dgm:spPr/>
      <dgm:t>
        <a:bodyPr/>
        <a:lstStyle/>
        <a:p>
          <a:endParaRPr lang="da-DK"/>
        </a:p>
      </dgm:t>
    </dgm:pt>
    <dgm:pt modelId="{F7E0BDDE-21FE-4D00-83E9-33417020642B}">
      <dgm:prSet phldrT="[Tekst]"/>
      <dgm:spPr>
        <a:ln>
          <a:solidFill>
            <a:srgbClr val="FFC000"/>
          </a:solidFill>
        </a:ln>
      </dgm:spPr>
      <dgm:t>
        <a:bodyPr/>
        <a:lstStyle/>
        <a:p>
          <a:r>
            <a:rPr lang="da-DK" dirty="0" smtClean="0"/>
            <a:t>Opret ændring til dit fællesskema</a:t>
          </a:r>
          <a:endParaRPr lang="da-DK" dirty="0"/>
        </a:p>
      </dgm:t>
    </dgm:pt>
    <dgm:pt modelId="{4D704A53-1287-4D9D-BC2A-3FE5A9DC00BA}" type="parTrans" cxnId="{97DDA274-3019-498F-9361-94DFABB98CF4}">
      <dgm:prSet/>
      <dgm:spPr/>
      <dgm:t>
        <a:bodyPr/>
        <a:lstStyle/>
        <a:p>
          <a:endParaRPr lang="da-DK"/>
        </a:p>
      </dgm:t>
    </dgm:pt>
    <dgm:pt modelId="{DDBBE6C9-B8FC-4965-B5B7-B372E6EAC3AD}" type="sibTrans" cxnId="{97DDA274-3019-498F-9361-94DFABB98CF4}">
      <dgm:prSet/>
      <dgm:spPr/>
      <dgm:t>
        <a:bodyPr/>
        <a:lstStyle/>
        <a:p>
          <a:endParaRPr lang="da-DK"/>
        </a:p>
      </dgm:t>
    </dgm:pt>
    <dgm:pt modelId="{237A18EB-9CFC-4551-B6A2-C92965FEF67D}">
      <dgm:prSet phldrT="[Tekst]"/>
      <dgm:spPr>
        <a:ln>
          <a:solidFill>
            <a:srgbClr val="FFC000"/>
          </a:solidFill>
        </a:ln>
      </dgm:spPr>
      <dgm:t>
        <a:bodyPr/>
        <a:lstStyle/>
        <a:p>
          <a:r>
            <a:rPr lang="da-DK" dirty="0" smtClean="0"/>
            <a:t>Tilpas markerne i markkortet, og overfør dem til fællesskemaet.</a:t>
          </a:r>
          <a:endParaRPr lang="da-DK" dirty="0"/>
        </a:p>
      </dgm:t>
    </dgm:pt>
    <dgm:pt modelId="{032F1F63-E780-41B2-9054-083460DFA5F2}" type="parTrans" cxnId="{64B8AD95-EFEC-4322-9276-8524979F8002}">
      <dgm:prSet/>
      <dgm:spPr/>
      <dgm:t>
        <a:bodyPr/>
        <a:lstStyle/>
        <a:p>
          <a:endParaRPr lang="da-DK"/>
        </a:p>
      </dgm:t>
    </dgm:pt>
    <dgm:pt modelId="{D6BD0691-9CAF-4291-A414-2239FDE85D4C}" type="sibTrans" cxnId="{64B8AD95-EFEC-4322-9276-8524979F8002}">
      <dgm:prSet/>
      <dgm:spPr/>
      <dgm:t>
        <a:bodyPr/>
        <a:lstStyle/>
        <a:p>
          <a:endParaRPr lang="da-DK"/>
        </a:p>
      </dgm:t>
    </dgm:pt>
    <dgm:pt modelId="{A6E523D1-1187-4540-9822-DB75372BB35B}" type="pres">
      <dgm:prSet presAssocID="{6C4E8F4D-98CD-4354-9275-82C542EAE8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39016406-0B22-442F-8424-538829EDB818}" type="pres">
      <dgm:prSet presAssocID="{A794A768-54A6-41BB-A04F-3E92BA7EB956}" presName="composite" presStyleCnt="0"/>
      <dgm:spPr/>
    </dgm:pt>
    <dgm:pt modelId="{123B6A97-B74D-4053-884D-FB0B29FBBF83}" type="pres">
      <dgm:prSet presAssocID="{A794A768-54A6-41BB-A04F-3E92BA7EB956}" presName="parentText" presStyleLbl="alignNode1" presStyleIdx="0" presStyleCnt="1" custLinFactNeighborX="1256" custLinFactNeighborY="-2857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C8CE005-A730-4590-BDBD-9F6E808686A5}" type="pres">
      <dgm:prSet presAssocID="{A794A768-54A6-41BB-A04F-3E92BA7EB956}" presName="descendantText" presStyleLbl="alignAcc1" presStyleIdx="0" presStyleCnt="1" custScaleX="96298" custScaleY="100000" custLinFactNeighborX="-1223" custLinFactNeighborY="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64B8AD95-EFEC-4322-9276-8524979F8002}" srcId="{A794A768-54A6-41BB-A04F-3E92BA7EB956}" destId="{237A18EB-9CFC-4551-B6A2-C92965FEF67D}" srcOrd="1" destOrd="0" parTransId="{032F1F63-E780-41B2-9054-083460DFA5F2}" sibTransId="{D6BD0691-9CAF-4291-A414-2239FDE85D4C}"/>
    <dgm:cxn modelId="{EF0BA0F1-E929-438A-9873-04C320B000C4}" srcId="{6C4E8F4D-98CD-4354-9275-82C542EAE80E}" destId="{A794A768-54A6-41BB-A04F-3E92BA7EB956}" srcOrd="0" destOrd="0" parTransId="{3C8AB93E-30D1-4DB5-B3B4-82FBF18C71A5}" sibTransId="{449CE535-A4D8-4935-8861-4D280CD7CAB7}"/>
    <dgm:cxn modelId="{79D8F18F-6622-40A5-89AC-0DAC1DF70B53}" type="presOf" srcId="{A794A768-54A6-41BB-A04F-3E92BA7EB956}" destId="{123B6A97-B74D-4053-884D-FB0B29FBBF83}" srcOrd="0" destOrd="0" presId="urn:microsoft.com/office/officeart/2005/8/layout/chevron2"/>
    <dgm:cxn modelId="{5E2B3190-4449-49FB-A919-8194DF6130BD}" type="presOf" srcId="{6C4E8F4D-98CD-4354-9275-82C542EAE80E}" destId="{A6E523D1-1187-4540-9822-DB75372BB35B}" srcOrd="0" destOrd="0" presId="urn:microsoft.com/office/officeart/2005/8/layout/chevron2"/>
    <dgm:cxn modelId="{B74C25CD-B048-497C-8083-2781610DCA62}" type="presOf" srcId="{237A18EB-9CFC-4551-B6A2-C92965FEF67D}" destId="{8C8CE005-A730-4590-BDBD-9F6E808686A5}" srcOrd="0" destOrd="1" presId="urn:microsoft.com/office/officeart/2005/8/layout/chevron2"/>
    <dgm:cxn modelId="{6FEF20B7-2589-4590-988C-D42077E57264}" type="presOf" srcId="{F7E0BDDE-21FE-4D00-83E9-33417020642B}" destId="{8C8CE005-A730-4590-BDBD-9F6E808686A5}" srcOrd="0" destOrd="0" presId="urn:microsoft.com/office/officeart/2005/8/layout/chevron2"/>
    <dgm:cxn modelId="{97DDA274-3019-498F-9361-94DFABB98CF4}" srcId="{A794A768-54A6-41BB-A04F-3E92BA7EB956}" destId="{F7E0BDDE-21FE-4D00-83E9-33417020642B}" srcOrd="0" destOrd="0" parTransId="{4D704A53-1287-4D9D-BC2A-3FE5A9DC00BA}" sibTransId="{DDBBE6C9-B8FC-4965-B5B7-B372E6EAC3AD}"/>
    <dgm:cxn modelId="{76BED0BC-61B7-443A-976A-781872B7E82E}" type="presParOf" srcId="{A6E523D1-1187-4540-9822-DB75372BB35B}" destId="{39016406-0B22-442F-8424-538829EDB818}" srcOrd="0" destOrd="0" presId="urn:microsoft.com/office/officeart/2005/8/layout/chevron2"/>
    <dgm:cxn modelId="{62CE2771-45FF-4274-A0F3-E15D63C2354A}" type="presParOf" srcId="{39016406-0B22-442F-8424-538829EDB818}" destId="{123B6A97-B74D-4053-884D-FB0B29FBBF83}" srcOrd="0" destOrd="0" presId="urn:microsoft.com/office/officeart/2005/8/layout/chevron2"/>
    <dgm:cxn modelId="{05CBD0E2-8226-4A31-84C6-AB49E4143F9C}" type="presParOf" srcId="{39016406-0B22-442F-8424-538829EDB818}" destId="{8C8CE005-A730-4590-BDBD-9F6E808686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4E8F4D-98CD-4354-9275-82C542EAE80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794A768-54A6-41BB-A04F-3E92BA7EB956}">
      <dgm:prSet phldrT="[Teks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da-DK" dirty="0" smtClean="0"/>
            <a:t>Vent</a:t>
          </a:r>
          <a:endParaRPr lang="da-DK" dirty="0"/>
        </a:p>
      </dgm:t>
    </dgm:pt>
    <dgm:pt modelId="{3C8AB93E-30D1-4DB5-B3B4-82FBF18C71A5}" type="parTrans" cxnId="{EF0BA0F1-E929-438A-9873-04C320B000C4}">
      <dgm:prSet/>
      <dgm:spPr/>
      <dgm:t>
        <a:bodyPr/>
        <a:lstStyle/>
        <a:p>
          <a:endParaRPr lang="da-DK"/>
        </a:p>
      </dgm:t>
    </dgm:pt>
    <dgm:pt modelId="{449CE535-A4D8-4935-8861-4D280CD7CAB7}" type="sibTrans" cxnId="{EF0BA0F1-E929-438A-9873-04C320B000C4}">
      <dgm:prSet/>
      <dgm:spPr/>
      <dgm:t>
        <a:bodyPr/>
        <a:lstStyle/>
        <a:p>
          <a:endParaRPr lang="da-DK"/>
        </a:p>
      </dgm:t>
    </dgm:pt>
    <dgm:pt modelId="{F7E0BDDE-21FE-4D00-83E9-33417020642B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da-DK" sz="2800" dirty="0" smtClean="0"/>
            <a:t>Vi retter markblok</a:t>
          </a:r>
          <a:endParaRPr lang="da-DK" sz="2800" dirty="0"/>
        </a:p>
      </dgm:t>
    </dgm:pt>
    <dgm:pt modelId="{4D704A53-1287-4D9D-BC2A-3FE5A9DC00BA}" type="parTrans" cxnId="{97DDA274-3019-498F-9361-94DFABB98CF4}">
      <dgm:prSet/>
      <dgm:spPr/>
      <dgm:t>
        <a:bodyPr/>
        <a:lstStyle/>
        <a:p>
          <a:endParaRPr lang="da-DK"/>
        </a:p>
      </dgm:t>
    </dgm:pt>
    <dgm:pt modelId="{DDBBE6C9-B8FC-4965-B5B7-B372E6EAC3AD}" type="sibTrans" cxnId="{97DDA274-3019-498F-9361-94DFABB98CF4}">
      <dgm:prSet/>
      <dgm:spPr/>
      <dgm:t>
        <a:bodyPr/>
        <a:lstStyle/>
        <a:p>
          <a:endParaRPr lang="da-DK"/>
        </a:p>
      </dgm:t>
    </dgm:pt>
    <dgm:pt modelId="{BB78F672-A38E-4AD5-BECD-E1812B96ABD3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da-DK" sz="2800" dirty="0" smtClean="0"/>
            <a:t>Og sender dig et brev</a:t>
          </a:r>
          <a:endParaRPr lang="da-DK" sz="2800" dirty="0"/>
        </a:p>
      </dgm:t>
    </dgm:pt>
    <dgm:pt modelId="{44D868C5-FA3F-4D54-A01B-00ED640FA988}" type="parTrans" cxnId="{FD8B71A7-4318-4DE8-8DA5-547FD00F7141}">
      <dgm:prSet/>
      <dgm:spPr/>
      <dgm:t>
        <a:bodyPr/>
        <a:lstStyle/>
        <a:p>
          <a:endParaRPr lang="da-DK"/>
        </a:p>
      </dgm:t>
    </dgm:pt>
    <dgm:pt modelId="{2CFB69E3-0B5B-4ADA-99F7-3BF57AED3A60}" type="sibTrans" cxnId="{FD8B71A7-4318-4DE8-8DA5-547FD00F7141}">
      <dgm:prSet/>
      <dgm:spPr/>
      <dgm:t>
        <a:bodyPr/>
        <a:lstStyle/>
        <a:p>
          <a:endParaRPr lang="da-DK"/>
        </a:p>
      </dgm:t>
    </dgm:pt>
    <dgm:pt modelId="{A6E523D1-1187-4540-9822-DB75372BB35B}" type="pres">
      <dgm:prSet presAssocID="{6C4E8F4D-98CD-4354-9275-82C542EAE8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39016406-0B22-442F-8424-538829EDB818}" type="pres">
      <dgm:prSet presAssocID="{A794A768-54A6-41BB-A04F-3E92BA7EB956}" presName="composite" presStyleCnt="0"/>
      <dgm:spPr/>
    </dgm:pt>
    <dgm:pt modelId="{123B6A97-B74D-4053-884D-FB0B29FBBF83}" type="pres">
      <dgm:prSet presAssocID="{A794A768-54A6-41BB-A04F-3E92BA7EB956}" presName="parentText" presStyleLbl="alignNode1" presStyleIdx="0" presStyleCnt="1" custScaleX="105021" custLinFactNeighborX="-3741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C8CE005-A730-4590-BDBD-9F6E808686A5}" type="pres">
      <dgm:prSet presAssocID="{A794A768-54A6-41BB-A04F-3E92BA7EB956}" presName="descendantText" presStyleLbl="alignAcc1" presStyleIdx="0" presStyleCnt="1" custScaleY="100000" custLinFactNeighborX="0" custLinFactNeighborY="-25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EF2032B-FE05-4F02-9221-31AA9FBE75B6}" type="presOf" srcId="{A794A768-54A6-41BB-A04F-3E92BA7EB956}" destId="{123B6A97-B74D-4053-884D-FB0B29FBBF83}" srcOrd="0" destOrd="0" presId="urn:microsoft.com/office/officeart/2005/8/layout/chevron2"/>
    <dgm:cxn modelId="{EF0BA0F1-E929-438A-9873-04C320B000C4}" srcId="{6C4E8F4D-98CD-4354-9275-82C542EAE80E}" destId="{A794A768-54A6-41BB-A04F-3E92BA7EB956}" srcOrd="0" destOrd="0" parTransId="{3C8AB93E-30D1-4DB5-B3B4-82FBF18C71A5}" sibTransId="{449CE535-A4D8-4935-8861-4D280CD7CAB7}"/>
    <dgm:cxn modelId="{3ADDC620-E30D-444D-99F9-3FA16F4E7BDF}" type="presOf" srcId="{BB78F672-A38E-4AD5-BECD-E1812B96ABD3}" destId="{8C8CE005-A730-4590-BDBD-9F6E808686A5}" srcOrd="0" destOrd="1" presId="urn:microsoft.com/office/officeart/2005/8/layout/chevron2"/>
    <dgm:cxn modelId="{FD8B71A7-4318-4DE8-8DA5-547FD00F7141}" srcId="{A794A768-54A6-41BB-A04F-3E92BA7EB956}" destId="{BB78F672-A38E-4AD5-BECD-E1812B96ABD3}" srcOrd="1" destOrd="0" parTransId="{44D868C5-FA3F-4D54-A01B-00ED640FA988}" sibTransId="{2CFB69E3-0B5B-4ADA-99F7-3BF57AED3A60}"/>
    <dgm:cxn modelId="{7EB1B264-ABB7-4547-86EB-10C526081E41}" type="presOf" srcId="{6C4E8F4D-98CD-4354-9275-82C542EAE80E}" destId="{A6E523D1-1187-4540-9822-DB75372BB35B}" srcOrd="0" destOrd="0" presId="urn:microsoft.com/office/officeart/2005/8/layout/chevron2"/>
    <dgm:cxn modelId="{97DDA274-3019-498F-9361-94DFABB98CF4}" srcId="{A794A768-54A6-41BB-A04F-3E92BA7EB956}" destId="{F7E0BDDE-21FE-4D00-83E9-33417020642B}" srcOrd="0" destOrd="0" parTransId="{4D704A53-1287-4D9D-BC2A-3FE5A9DC00BA}" sibTransId="{DDBBE6C9-B8FC-4965-B5B7-B372E6EAC3AD}"/>
    <dgm:cxn modelId="{4FB98694-91C7-4DD8-A7F7-DE7EFACE0A12}" type="presOf" srcId="{F7E0BDDE-21FE-4D00-83E9-33417020642B}" destId="{8C8CE005-A730-4590-BDBD-9F6E808686A5}" srcOrd="0" destOrd="0" presId="urn:microsoft.com/office/officeart/2005/8/layout/chevron2"/>
    <dgm:cxn modelId="{36F40074-CF08-4C40-B721-BB6110615915}" type="presParOf" srcId="{A6E523D1-1187-4540-9822-DB75372BB35B}" destId="{39016406-0B22-442F-8424-538829EDB818}" srcOrd="0" destOrd="0" presId="urn:microsoft.com/office/officeart/2005/8/layout/chevron2"/>
    <dgm:cxn modelId="{5BB618A1-7CDB-4DA3-8568-983B8D587B9C}" type="presParOf" srcId="{39016406-0B22-442F-8424-538829EDB818}" destId="{123B6A97-B74D-4053-884D-FB0B29FBBF83}" srcOrd="0" destOrd="0" presId="urn:microsoft.com/office/officeart/2005/8/layout/chevron2"/>
    <dgm:cxn modelId="{AC006CA8-2D81-4461-B4A7-B2220D127966}" type="presParOf" srcId="{39016406-0B22-442F-8424-538829EDB818}" destId="{8C8CE005-A730-4590-BDBD-9F6E808686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4E8F4D-98CD-4354-9275-82C542EAE80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794A768-54A6-41BB-A04F-3E92BA7EB956}">
      <dgm:prSet phldrT="[Tekst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da-DK" sz="3600" dirty="0" smtClean="0"/>
            <a:t>Send</a:t>
          </a:r>
          <a:endParaRPr lang="da-DK" sz="3600" dirty="0"/>
        </a:p>
      </dgm:t>
    </dgm:pt>
    <dgm:pt modelId="{3C8AB93E-30D1-4DB5-B3B4-82FBF18C71A5}" type="parTrans" cxnId="{EF0BA0F1-E929-438A-9873-04C320B000C4}">
      <dgm:prSet/>
      <dgm:spPr/>
      <dgm:t>
        <a:bodyPr/>
        <a:lstStyle/>
        <a:p>
          <a:endParaRPr lang="da-DK"/>
        </a:p>
      </dgm:t>
    </dgm:pt>
    <dgm:pt modelId="{449CE535-A4D8-4935-8861-4D280CD7CAB7}" type="sibTrans" cxnId="{EF0BA0F1-E929-438A-9873-04C320B000C4}">
      <dgm:prSet/>
      <dgm:spPr/>
      <dgm:t>
        <a:bodyPr/>
        <a:lstStyle/>
        <a:p>
          <a:endParaRPr lang="da-DK"/>
        </a:p>
      </dgm:t>
    </dgm:pt>
    <dgm:pt modelId="{F7E0BDDE-21FE-4D00-83E9-33417020642B}">
      <dgm:prSet phldrT="[Teks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da-DK" sz="2800" dirty="0" smtClean="0"/>
            <a:t>Send ændringsforslag</a:t>
          </a:r>
          <a:endParaRPr lang="da-DK" sz="2800" dirty="0"/>
        </a:p>
      </dgm:t>
    </dgm:pt>
    <dgm:pt modelId="{4D704A53-1287-4D9D-BC2A-3FE5A9DC00BA}" type="parTrans" cxnId="{97DDA274-3019-498F-9361-94DFABB98CF4}">
      <dgm:prSet/>
      <dgm:spPr/>
      <dgm:t>
        <a:bodyPr/>
        <a:lstStyle/>
        <a:p>
          <a:endParaRPr lang="da-DK"/>
        </a:p>
      </dgm:t>
    </dgm:pt>
    <dgm:pt modelId="{DDBBE6C9-B8FC-4965-B5B7-B372E6EAC3AD}" type="sibTrans" cxnId="{97DDA274-3019-498F-9361-94DFABB98CF4}">
      <dgm:prSet/>
      <dgm:spPr/>
      <dgm:t>
        <a:bodyPr/>
        <a:lstStyle/>
        <a:p>
          <a:endParaRPr lang="da-DK"/>
        </a:p>
      </dgm:t>
    </dgm:pt>
    <dgm:pt modelId="{B7A6E9EB-B891-4474-8E0B-BE4722D51C4B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da-DK" sz="2800" dirty="0" smtClean="0"/>
            <a:t>Send Fællesskema</a:t>
          </a:r>
          <a:endParaRPr lang="da-DK" sz="2800" dirty="0"/>
        </a:p>
      </dgm:t>
    </dgm:pt>
    <dgm:pt modelId="{BF23AFC6-03D5-4CB7-980B-481AFEF25BAD}" type="parTrans" cxnId="{83311D38-A565-48E9-B364-877DBBBA2F77}">
      <dgm:prSet/>
      <dgm:spPr/>
      <dgm:t>
        <a:bodyPr/>
        <a:lstStyle/>
        <a:p>
          <a:endParaRPr lang="da-DK"/>
        </a:p>
      </dgm:t>
    </dgm:pt>
    <dgm:pt modelId="{968E6D58-E082-43D3-B7E4-9CDF8F1FAF96}" type="sibTrans" cxnId="{83311D38-A565-48E9-B364-877DBBBA2F77}">
      <dgm:prSet/>
      <dgm:spPr/>
      <dgm:t>
        <a:bodyPr/>
        <a:lstStyle/>
        <a:p>
          <a:endParaRPr lang="da-DK"/>
        </a:p>
      </dgm:t>
    </dgm:pt>
    <dgm:pt modelId="{A6E523D1-1187-4540-9822-DB75372BB35B}" type="pres">
      <dgm:prSet presAssocID="{6C4E8F4D-98CD-4354-9275-82C542EAE8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39016406-0B22-442F-8424-538829EDB818}" type="pres">
      <dgm:prSet presAssocID="{A794A768-54A6-41BB-A04F-3E92BA7EB956}" presName="composite" presStyleCnt="0"/>
      <dgm:spPr/>
    </dgm:pt>
    <dgm:pt modelId="{123B6A97-B74D-4053-884D-FB0B29FBBF83}" type="pres">
      <dgm:prSet presAssocID="{A794A768-54A6-41BB-A04F-3E92BA7EB956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C8CE005-A730-4590-BDBD-9F6E808686A5}" type="pres">
      <dgm:prSet presAssocID="{A794A768-54A6-41BB-A04F-3E92BA7EB956}" presName="descendantText" presStyleLbl="alignAcc1" presStyleIdx="0" presStyleCnt="1" custLinFactNeighborY="-566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FE74CEA-8ADC-45E7-9515-F1C01E3FC5B0}" type="presOf" srcId="{A794A768-54A6-41BB-A04F-3E92BA7EB956}" destId="{123B6A97-B74D-4053-884D-FB0B29FBBF83}" srcOrd="0" destOrd="0" presId="urn:microsoft.com/office/officeart/2005/8/layout/chevron2"/>
    <dgm:cxn modelId="{562CBC60-D3ED-4093-AA60-CA65AECE61A2}" type="presOf" srcId="{F7E0BDDE-21FE-4D00-83E9-33417020642B}" destId="{8C8CE005-A730-4590-BDBD-9F6E808686A5}" srcOrd="0" destOrd="0" presId="urn:microsoft.com/office/officeart/2005/8/layout/chevron2"/>
    <dgm:cxn modelId="{EF0BA0F1-E929-438A-9873-04C320B000C4}" srcId="{6C4E8F4D-98CD-4354-9275-82C542EAE80E}" destId="{A794A768-54A6-41BB-A04F-3E92BA7EB956}" srcOrd="0" destOrd="0" parTransId="{3C8AB93E-30D1-4DB5-B3B4-82FBF18C71A5}" sibTransId="{449CE535-A4D8-4935-8861-4D280CD7CAB7}"/>
    <dgm:cxn modelId="{05AEC28B-A3FB-4828-9BD3-A6591913DAD7}" type="presOf" srcId="{B7A6E9EB-B891-4474-8E0B-BE4722D51C4B}" destId="{8C8CE005-A730-4590-BDBD-9F6E808686A5}" srcOrd="0" destOrd="1" presId="urn:microsoft.com/office/officeart/2005/8/layout/chevron2"/>
    <dgm:cxn modelId="{83311D38-A565-48E9-B364-877DBBBA2F77}" srcId="{A794A768-54A6-41BB-A04F-3E92BA7EB956}" destId="{B7A6E9EB-B891-4474-8E0B-BE4722D51C4B}" srcOrd="1" destOrd="0" parTransId="{BF23AFC6-03D5-4CB7-980B-481AFEF25BAD}" sibTransId="{968E6D58-E082-43D3-B7E4-9CDF8F1FAF96}"/>
    <dgm:cxn modelId="{31D57ECA-1AD1-40F5-A302-AC9DBCBBFBAF}" type="presOf" srcId="{6C4E8F4D-98CD-4354-9275-82C542EAE80E}" destId="{A6E523D1-1187-4540-9822-DB75372BB35B}" srcOrd="0" destOrd="0" presId="urn:microsoft.com/office/officeart/2005/8/layout/chevron2"/>
    <dgm:cxn modelId="{97DDA274-3019-498F-9361-94DFABB98CF4}" srcId="{A794A768-54A6-41BB-A04F-3E92BA7EB956}" destId="{F7E0BDDE-21FE-4D00-83E9-33417020642B}" srcOrd="0" destOrd="0" parTransId="{4D704A53-1287-4D9D-BC2A-3FE5A9DC00BA}" sibTransId="{DDBBE6C9-B8FC-4965-B5B7-B372E6EAC3AD}"/>
    <dgm:cxn modelId="{42900B57-3D60-48B5-87F3-30B2289790DD}" type="presParOf" srcId="{A6E523D1-1187-4540-9822-DB75372BB35B}" destId="{39016406-0B22-442F-8424-538829EDB818}" srcOrd="0" destOrd="0" presId="urn:microsoft.com/office/officeart/2005/8/layout/chevron2"/>
    <dgm:cxn modelId="{446F6210-88B7-4CA1-8267-637978F2C3BA}" type="presParOf" srcId="{39016406-0B22-442F-8424-538829EDB818}" destId="{123B6A97-B74D-4053-884D-FB0B29FBBF83}" srcOrd="0" destOrd="0" presId="urn:microsoft.com/office/officeart/2005/8/layout/chevron2"/>
    <dgm:cxn modelId="{81335D3C-74F6-4FA1-9DC4-F91FCA08B83C}" type="presParOf" srcId="{39016406-0B22-442F-8424-538829EDB818}" destId="{8C8CE005-A730-4590-BDBD-9F6E808686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4E8F4D-98CD-4354-9275-82C542EAE80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794A768-54A6-41BB-A04F-3E92BA7EB956}">
      <dgm:prSet phldrT="[Tekst]"/>
      <dgm:spPr>
        <a:solidFill>
          <a:srgbClr val="74B230"/>
        </a:solidFill>
        <a:ln>
          <a:solidFill>
            <a:srgbClr val="00B050"/>
          </a:solidFill>
        </a:ln>
      </dgm:spPr>
      <dgm:t>
        <a:bodyPr/>
        <a:lstStyle/>
        <a:p>
          <a:r>
            <a:rPr lang="da-DK" dirty="0" smtClean="0"/>
            <a:t>Send</a:t>
          </a:r>
          <a:endParaRPr lang="da-DK" dirty="0"/>
        </a:p>
      </dgm:t>
    </dgm:pt>
    <dgm:pt modelId="{3C8AB93E-30D1-4DB5-B3B4-82FBF18C71A5}" type="parTrans" cxnId="{EF0BA0F1-E929-438A-9873-04C320B000C4}">
      <dgm:prSet/>
      <dgm:spPr/>
      <dgm:t>
        <a:bodyPr/>
        <a:lstStyle/>
        <a:p>
          <a:endParaRPr lang="da-DK"/>
        </a:p>
      </dgm:t>
    </dgm:pt>
    <dgm:pt modelId="{449CE535-A4D8-4935-8861-4D280CD7CAB7}" type="sibTrans" cxnId="{EF0BA0F1-E929-438A-9873-04C320B000C4}">
      <dgm:prSet/>
      <dgm:spPr/>
      <dgm:t>
        <a:bodyPr/>
        <a:lstStyle/>
        <a:p>
          <a:endParaRPr lang="da-DK"/>
        </a:p>
      </dgm:t>
    </dgm:pt>
    <dgm:pt modelId="{F7E0BDDE-21FE-4D00-83E9-33417020642B}">
      <dgm:prSet phldrT="[Teks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da-DK" sz="2800" dirty="0" smtClean="0"/>
            <a:t>Send Fællesskemaet igen</a:t>
          </a:r>
          <a:endParaRPr lang="da-DK" sz="2800" dirty="0"/>
        </a:p>
      </dgm:t>
    </dgm:pt>
    <dgm:pt modelId="{4D704A53-1287-4D9D-BC2A-3FE5A9DC00BA}" type="parTrans" cxnId="{97DDA274-3019-498F-9361-94DFABB98CF4}">
      <dgm:prSet/>
      <dgm:spPr/>
      <dgm:t>
        <a:bodyPr/>
        <a:lstStyle/>
        <a:p>
          <a:endParaRPr lang="da-DK"/>
        </a:p>
      </dgm:t>
    </dgm:pt>
    <dgm:pt modelId="{DDBBE6C9-B8FC-4965-B5B7-B372E6EAC3AD}" type="sibTrans" cxnId="{97DDA274-3019-498F-9361-94DFABB98CF4}">
      <dgm:prSet/>
      <dgm:spPr/>
      <dgm:t>
        <a:bodyPr/>
        <a:lstStyle/>
        <a:p>
          <a:endParaRPr lang="da-DK"/>
        </a:p>
      </dgm:t>
    </dgm:pt>
    <dgm:pt modelId="{A6E523D1-1187-4540-9822-DB75372BB35B}" type="pres">
      <dgm:prSet presAssocID="{6C4E8F4D-98CD-4354-9275-82C542EAE8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39016406-0B22-442F-8424-538829EDB818}" type="pres">
      <dgm:prSet presAssocID="{A794A768-54A6-41BB-A04F-3E92BA7EB956}" presName="composite" presStyleCnt="0"/>
      <dgm:spPr/>
    </dgm:pt>
    <dgm:pt modelId="{123B6A97-B74D-4053-884D-FB0B29FBBF83}" type="pres">
      <dgm:prSet presAssocID="{A794A768-54A6-41BB-A04F-3E92BA7EB956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C8CE005-A730-4590-BDBD-9F6E808686A5}" type="pres">
      <dgm:prSet presAssocID="{A794A768-54A6-41BB-A04F-3E92BA7EB956}" presName="descendantText" presStyleLbl="alignAcc1" presStyleIdx="0" presStyleCnt="1" custLinFactNeighborX="124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F0BA0F1-E929-438A-9873-04C320B000C4}" srcId="{6C4E8F4D-98CD-4354-9275-82C542EAE80E}" destId="{A794A768-54A6-41BB-A04F-3E92BA7EB956}" srcOrd="0" destOrd="0" parTransId="{3C8AB93E-30D1-4DB5-B3B4-82FBF18C71A5}" sibTransId="{449CE535-A4D8-4935-8861-4D280CD7CAB7}"/>
    <dgm:cxn modelId="{AC8CF15A-B001-4EBB-B8C2-E2BD5BEBD9B7}" type="presOf" srcId="{A794A768-54A6-41BB-A04F-3E92BA7EB956}" destId="{123B6A97-B74D-4053-884D-FB0B29FBBF83}" srcOrd="0" destOrd="0" presId="urn:microsoft.com/office/officeart/2005/8/layout/chevron2"/>
    <dgm:cxn modelId="{766336F7-E5F2-49F2-8487-FF42691BD4B8}" type="presOf" srcId="{F7E0BDDE-21FE-4D00-83E9-33417020642B}" destId="{8C8CE005-A730-4590-BDBD-9F6E808686A5}" srcOrd="0" destOrd="0" presId="urn:microsoft.com/office/officeart/2005/8/layout/chevron2"/>
    <dgm:cxn modelId="{CE36AAD6-D7D5-49EB-A30E-060105A920E9}" type="presOf" srcId="{6C4E8F4D-98CD-4354-9275-82C542EAE80E}" destId="{A6E523D1-1187-4540-9822-DB75372BB35B}" srcOrd="0" destOrd="0" presId="urn:microsoft.com/office/officeart/2005/8/layout/chevron2"/>
    <dgm:cxn modelId="{97DDA274-3019-498F-9361-94DFABB98CF4}" srcId="{A794A768-54A6-41BB-A04F-3E92BA7EB956}" destId="{F7E0BDDE-21FE-4D00-83E9-33417020642B}" srcOrd="0" destOrd="0" parTransId="{4D704A53-1287-4D9D-BC2A-3FE5A9DC00BA}" sibTransId="{DDBBE6C9-B8FC-4965-B5B7-B372E6EAC3AD}"/>
    <dgm:cxn modelId="{AC5D8B15-E48C-49D0-B43E-7C6C4C2DE125}" type="presParOf" srcId="{A6E523D1-1187-4540-9822-DB75372BB35B}" destId="{39016406-0B22-442F-8424-538829EDB818}" srcOrd="0" destOrd="0" presId="urn:microsoft.com/office/officeart/2005/8/layout/chevron2"/>
    <dgm:cxn modelId="{1C5B8FA1-CC53-4F6E-8C40-C0EF503B6633}" type="presParOf" srcId="{39016406-0B22-442F-8424-538829EDB818}" destId="{123B6A97-B74D-4053-884D-FB0B29FBBF83}" srcOrd="0" destOrd="0" presId="urn:microsoft.com/office/officeart/2005/8/layout/chevron2"/>
    <dgm:cxn modelId="{1DBBED8F-AE79-4EC5-BDAE-711060F19792}" type="presParOf" srcId="{39016406-0B22-442F-8424-538829EDB818}" destId="{8C8CE005-A730-4590-BDBD-9F6E808686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B6A97-B74D-4053-884D-FB0B29FBBF83}">
      <dsp:nvSpPr>
        <dsp:cNvPr id="0" name=""/>
        <dsp:cNvSpPr/>
      </dsp:nvSpPr>
      <dsp:spPr>
        <a:xfrm rot="5400000">
          <a:off x="-294904" y="378041"/>
          <a:ext cx="2520280" cy="1764196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5200" kern="1200" dirty="0" smtClean="0">
              <a:solidFill>
                <a:schemeClr val="tx1"/>
              </a:solidFill>
            </a:rPr>
            <a:t>Ret</a:t>
          </a:r>
          <a:endParaRPr lang="da-DK" sz="5200" kern="1200" dirty="0">
            <a:solidFill>
              <a:schemeClr val="tx1"/>
            </a:solidFill>
          </a:endParaRPr>
        </a:p>
      </dsp:txBody>
      <dsp:txXfrm rot="-5400000">
        <a:off x="83138" y="882097"/>
        <a:ext cx="1764196" cy="756084"/>
      </dsp:txXfrm>
    </dsp:sp>
    <dsp:sp modelId="{8C8CE005-A730-4590-BDBD-9F6E808686A5}">
      <dsp:nvSpPr>
        <dsp:cNvPr id="0" name=""/>
        <dsp:cNvSpPr/>
      </dsp:nvSpPr>
      <dsp:spPr>
        <a:xfrm rot="5400000">
          <a:off x="4219869" y="-2353317"/>
          <a:ext cx="1638181" cy="63448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3000" kern="1200" dirty="0" smtClean="0"/>
            <a:t>Opret ændring til dit fællesskema</a:t>
          </a:r>
          <a:endParaRPr lang="da-DK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3000" kern="1200" dirty="0" smtClean="0"/>
            <a:t>Tilpas markerne i markkortet, og overfør dem til fællesskemaet.</a:t>
          </a:r>
          <a:endParaRPr lang="da-DK" sz="3000" kern="1200" dirty="0"/>
        </a:p>
      </dsp:txBody>
      <dsp:txXfrm rot="-5400000">
        <a:off x="1866552" y="79969"/>
        <a:ext cx="6264848" cy="1478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B6A97-B74D-4053-884D-FB0B29FBBF83}">
      <dsp:nvSpPr>
        <dsp:cNvPr id="0" name=""/>
        <dsp:cNvSpPr/>
      </dsp:nvSpPr>
      <dsp:spPr>
        <a:xfrm rot="5400000">
          <a:off x="-249902" y="236083"/>
          <a:ext cx="1769679" cy="1300974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3200" kern="1200" dirty="0" smtClean="0"/>
            <a:t>Vent</a:t>
          </a:r>
          <a:endParaRPr lang="da-DK" sz="3200" kern="1200" dirty="0"/>
        </a:p>
      </dsp:txBody>
      <dsp:txXfrm rot="-5400000">
        <a:off x="-15549" y="652217"/>
        <a:ext cx="1300974" cy="468705"/>
      </dsp:txXfrm>
    </dsp:sp>
    <dsp:sp modelId="{8C8CE005-A730-4590-BDBD-9F6E808686A5}">
      <dsp:nvSpPr>
        <dsp:cNvPr id="0" name=""/>
        <dsp:cNvSpPr/>
      </dsp:nvSpPr>
      <dsp:spPr>
        <a:xfrm rot="5400000">
          <a:off x="3575948" y="-2321622"/>
          <a:ext cx="1150291" cy="5793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800" kern="1200" dirty="0" smtClean="0"/>
            <a:t>Vi retter markblok</a:t>
          </a:r>
          <a:endParaRPr lang="da-DK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800" kern="1200" dirty="0" smtClean="0"/>
            <a:t>Og sender dig et brev</a:t>
          </a:r>
          <a:endParaRPr lang="da-DK" sz="2800" kern="1200" dirty="0"/>
        </a:p>
      </dsp:txBody>
      <dsp:txXfrm rot="-5400000">
        <a:off x="1254326" y="56153"/>
        <a:ext cx="5737384" cy="10379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B6A97-B74D-4053-884D-FB0B29FBBF83}">
      <dsp:nvSpPr>
        <dsp:cNvPr id="0" name=""/>
        <dsp:cNvSpPr/>
      </dsp:nvSpPr>
      <dsp:spPr>
        <a:xfrm rot="5400000">
          <a:off x="-285120" y="285120"/>
          <a:ext cx="1900804" cy="1330562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3600" kern="1200" dirty="0" smtClean="0"/>
            <a:t>Send</a:t>
          </a:r>
          <a:endParaRPr lang="da-DK" sz="3600" kern="1200" dirty="0"/>
        </a:p>
      </dsp:txBody>
      <dsp:txXfrm rot="-5400000">
        <a:off x="1" y="665280"/>
        <a:ext cx="1330562" cy="570242"/>
      </dsp:txXfrm>
    </dsp:sp>
    <dsp:sp modelId="{8C8CE005-A730-4590-BDBD-9F6E808686A5}">
      <dsp:nvSpPr>
        <dsp:cNvPr id="0" name=""/>
        <dsp:cNvSpPr/>
      </dsp:nvSpPr>
      <dsp:spPr>
        <a:xfrm rot="5400000">
          <a:off x="3551319" y="-2220756"/>
          <a:ext cx="1235522" cy="56770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800" kern="1200" dirty="0" smtClean="0"/>
            <a:t>Send ændringsforslag</a:t>
          </a:r>
          <a:endParaRPr lang="da-DK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800" kern="1200" dirty="0" smtClean="0"/>
            <a:t>Send Fællesskema</a:t>
          </a:r>
          <a:endParaRPr lang="da-DK" sz="2800" kern="1200" dirty="0"/>
        </a:p>
      </dsp:txBody>
      <dsp:txXfrm rot="-5400000">
        <a:off x="1330563" y="60313"/>
        <a:ext cx="5616722" cy="11148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B6A97-B74D-4053-884D-FB0B29FBBF83}">
      <dsp:nvSpPr>
        <dsp:cNvPr id="0" name=""/>
        <dsp:cNvSpPr/>
      </dsp:nvSpPr>
      <dsp:spPr>
        <a:xfrm rot="5400000">
          <a:off x="-264261" y="264261"/>
          <a:ext cx="1761741" cy="1233218"/>
        </a:xfrm>
        <a:prstGeom prst="chevron">
          <a:avLst/>
        </a:prstGeom>
        <a:solidFill>
          <a:srgbClr val="74B23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3600" kern="1200" dirty="0" smtClean="0"/>
            <a:t>Send</a:t>
          </a:r>
          <a:endParaRPr lang="da-DK" sz="3600" kern="1200" dirty="0"/>
        </a:p>
      </dsp:txBody>
      <dsp:txXfrm rot="-5400000">
        <a:off x="1" y="616608"/>
        <a:ext cx="1233218" cy="528523"/>
      </dsp:txXfrm>
    </dsp:sp>
    <dsp:sp modelId="{8C8CE005-A730-4590-BDBD-9F6E808686A5}">
      <dsp:nvSpPr>
        <dsp:cNvPr id="0" name=""/>
        <dsp:cNvSpPr/>
      </dsp:nvSpPr>
      <dsp:spPr>
        <a:xfrm rot="5400000">
          <a:off x="3547843" y="-2314624"/>
          <a:ext cx="1145131" cy="5774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800" kern="1200" dirty="0" smtClean="0"/>
            <a:t>Send Fællesskemaet igen</a:t>
          </a:r>
          <a:endParaRPr lang="da-DK" sz="2800" kern="1200" dirty="0"/>
        </a:p>
      </dsp:txBody>
      <dsp:txXfrm rot="-5400000">
        <a:off x="1233219" y="55901"/>
        <a:ext cx="5718480" cy="1033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0.15962</cdr:x>
      <cdr:y>0.16633</cdr:y>
    </cdr:from>
    <cdr:to>
      <cdr:x>0.25327</cdr:x>
      <cdr:y>0.19886</cdr:y>
    </cdr:to>
    <cdr:sp macro="" textlink="">
      <cdr:nvSpPr>
        <cdr:cNvPr id="2" name="Tekstfelt 1"/>
        <cdr:cNvSpPr txBox="1"/>
      </cdr:nvSpPr>
      <cdr:spPr>
        <a:xfrm xmlns:a="http://schemas.openxmlformats.org/drawingml/2006/main">
          <a:off x="981844" y="865460"/>
          <a:ext cx="576064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endParaRPr lang="da-DK" sz="1100" dirty="0" smtClean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0.12885</cdr:x>
      <cdr:y>0.26084</cdr:y>
    </cdr:from>
    <cdr:to>
      <cdr:x>0.21268</cdr:x>
      <cdr:y>0.38531</cdr:y>
    </cdr:to>
    <cdr:sp macro="" textlink="">
      <cdr:nvSpPr>
        <cdr:cNvPr id="3" name="Tekstfelt 55"/>
        <cdr:cNvSpPr txBox="1"/>
      </cdr:nvSpPr>
      <cdr:spPr>
        <a:xfrm xmlns:a="http://schemas.openxmlformats.org/drawingml/2006/main">
          <a:off x="1399648" y="1225407"/>
          <a:ext cx="910682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2000" dirty="0" smtClean="0">
              <a:solidFill>
                <a:srgbClr val="003127"/>
              </a:solidFill>
            </a:rPr>
            <a:t>76,59%</a:t>
          </a:r>
          <a:endParaRPr lang="da-DK" dirty="0" smtClean="0">
            <a:solidFill>
              <a:srgbClr val="003127"/>
            </a:solidFill>
          </a:endParaRPr>
        </a:p>
        <a:p xmlns:a="http://schemas.openxmlformats.org/drawingml/2006/main">
          <a:endParaRPr lang="da-DK" dirty="0" smtClean="0">
            <a:solidFill>
              <a:srgbClr val="003127"/>
            </a:solidFill>
          </a:endParaRPr>
        </a:p>
      </cdr:txBody>
    </cdr:sp>
  </cdr:relSizeAnchor>
  <cdr:relSizeAnchor xmlns:cdr="http://schemas.openxmlformats.org/drawingml/2006/chartDrawing">
    <cdr:from>
      <cdr:x>0.30576</cdr:x>
      <cdr:y>0.26379</cdr:y>
    </cdr:from>
    <cdr:to>
      <cdr:x>0.39123</cdr:x>
      <cdr:y>0.38826</cdr:y>
    </cdr:to>
    <cdr:sp macro="" textlink="">
      <cdr:nvSpPr>
        <cdr:cNvPr id="4" name="Tekstfelt 56"/>
        <cdr:cNvSpPr txBox="1"/>
      </cdr:nvSpPr>
      <cdr:spPr>
        <a:xfrm xmlns:a="http://schemas.openxmlformats.org/drawingml/2006/main">
          <a:off x="3321457" y="1239262"/>
          <a:ext cx="92846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2000" dirty="0" smtClean="0">
              <a:solidFill>
                <a:srgbClr val="003127"/>
              </a:solidFill>
            </a:rPr>
            <a:t>80,44%</a:t>
          </a:r>
        </a:p>
        <a:p xmlns:a="http://schemas.openxmlformats.org/drawingml/2006/main">
          <a:endParaRPr lang="da-DK" dirty="0" smtClean="0">
            <a:solidFill>
              <a:srgbClr val="003127"/>
            </a:solidFill>
          </a:endParaRPr>
        </a:p>
      </cdr:txBody>
    </cdr:sp>
  </cdr:relSizeAnchor>
  <cdr:relSizeAnchor xmlns:cdr="http://schemas.openxmlformats.org/drawingml/2006/chartDrawing">
    <cdr:from>
      <cdr:x>0.49816</cdr:x>
      <cdr:y>0.26379</cdr:y>
    </cdr:from>
    <cdr:to>
      <cdr:x>0.58575</cdr:x>
      <cdr:y>0.38826</cdr:y>
    </cdr:to>
    <cdr:sp macro="" textlink="">
      <cdr:nvSpPr>
        <cdr:cNvPr id="5" name="Tekstfelt 57"/>
        <cdr:cNvSpPr txBox="1"/>
      </cdr:nvSpPr>
      <cdr:spPr>
        <a:xfrm xmlns:a="http://schemas.openxmlformats.org/drawingml/2006/main">
          <a:off x="5411476" y="1239262"/>
          <a:ext cx="951498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2000" dirty="0" smtClean="0">
              <a:solidFill>
                <a:srgbClr val="003127"/>
              </a:solidFill>
            </a:rPr>
            <a:t>78,01%</a:t>
          </a:r>
        </a:p>
        <a:p xmlns:a="http://schemas.openxmlformats.org/drawingml/2006/main">
          <a:endParaRPr lang="da-DK" dirty="0" smtClean="0">
            <a:solidFill>
              <a:srgbClr val="003127"/>
            </a:solidFill>
          </a:endParaRPr>
        </a:p>
      </cdr:txBody>
    </cdr:sp>
  </cdr:relSizeAnchor>
  <cdr:relSizeAnchor xmlns:cdr="http://schemas.openxmlformats.org/drawingml/2006/chartDrawing">
    <cdr:from>
      <cdr:x>0.11424</cdr:x>
      <cdr:y>0.6409</cdr:y>
    </cdr:from>
    <cdr:to>
      <cdr:x>0.19468</cdr:x>
      <cdr:y>0.76538</cdr:y>
    </cdr:to>
    <cdr:sp macro="" textlink="">
      <cdr:nvSpPr>
        <cdr:cNvPr id="6" name="Tekstfelt 58"/>
        <cdr:cNvSpPr txBox="1"/>
      </cdr:nvSpPr>
      <cdr:spPr>
        <a:xfrm xmlns:a="http://schemas.openxmlformats.org/drawingml/2006/main">
          <a:off x="1240968" y="3010953"/>
          <a:ext cx="873872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2000" dirty="0" smtClean="0">
              <a:solidFill>
                <a:srgbClr val="003127"/>
              </a:solidFill>
            </a:rPr>
            <a:t>23,41%</a:t>
          </a:r>
        </a:p>
        <a:p xmlns:a="http://schemas.openxmlformats.org/drawingml/2006/main">
          <a:endParaRPr lang="da-DK" dirty="0" smtClean="0">
            <a:solidFill>
              <a:srgbClr val="003127"/>
            </a:solidFill>
          </a:endParaRPr>
        </a:p>
      </cdr:txBody>
    </cdr:sp>
  </cdr:relSizeAnchor>
  <cdr:relSizeAnchor xmlns:cdr="http://schemas.openxmlformats.org/drawingml/2006/chartDrawing">
    <cdr:from>
      <cdr:x>0.30576</cdr:x>
      <cdr:y>0.6409</cdr:y>
    </cdr:from>
    <cdr:to>
      <cdr:x>0.3862</cdr:x>
      <cdr:y>0.76538</cdr:y>
    </cdr:to>
    <cdr:sp macro="" textlink="">
      <cdr:nvSpPr>
        <cdr:cNvPr id="7" name="Tekstfelt 59"/>
        <cdr:cNvSpPr txBox="1"/>
      </cdr:nvSpPr>
      <cdr:spPr>
        <a:xfrm xmlns:a="http://schemas.openxmlformats.org/drawingml/2006/main">
          <a:off x="3321457" y="3010953"/>
          <a:ext cx="873872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2000" dirty="0" smtClean="0">
              <a:solidFill>
                <a:srgbClr val="003127"/>
              </a:solidFill>
            </a:rPr>
            <a:t>19,56%</a:t>
          </a:r>
        </a:p>
        <a:p xmlns:a="http://schemas.openxmlformats.org/drawingml/2006/main">
          <a:endParaRPr lang="da-DK" dirty="0" smtClean="0">
            <a:solidFill>
              <a:srgbClr val="003127"/>
            </a:solidFill>
          </a:endParaRPr>
        </a:p>
      </cdr:txBody>
    </cdr:sp>
  </cdr:relSizeAnchor>
  <cdr:relSizeAnchor xmlns:cdr="http://schemas.openxmlformats.org/drawingml/2006/chartDrawing">
    <cdr:from>
      <cdr:x>0.49816</cdr:x>
      <cdr:y>0.6409</cdr:y>
    </cdr:from>
    <cdr:to>
      <cdr:x>0.58055</cdr:x>
      <cdr:y>0.76538</cdr:y>
    </cdr:to>
    <cdr:sp macro="" textlink="">
      <cdr:nvSpPr>
        <cdr:cNvPr id="8" name="Tekstfelt 60"/>
        <cdr:cNvSpPr txBox="1"/>
      </cdr:nvSpPr>
      <cdr:spPr>
        <a:xfrm xmlns:a="http://schemas.openxmlformats.org/drawingml/2006/main">
          <a:off x="5411476" y="3010953"/>
          <a:ext cx="895048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2000" dirty="0" smtClean="0">
              <a:solidFill>
                <a:srgbClr val="003127"/>
              </a:solidFill>
            </a:rPr>
            <a:t>21,99%</a:t>
          </a:r>
          <a:endParaRPr lang="da-DK" dirty="0" smtClean="0">
            <a:solidFill>
              <a:srgbClr val="003127"/>
            </a:solidFill>
          </a:endParaRPr>
        </a:p>
        <a:p xmlns:a="http://schemas.openxmlformats.org/drawingml/2006/main">
          <a:endParaRPr lang="da-DK" dirty="0" smtClean="0">
            <a:solidFill>
              <a:srgbClr val="003127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0.15962</cdr:x>
      <cdr:y>0.16633</cdr:y>
    </cdr:from>
    <cdr:to>
      <cdr:x>0.25327</cdr:x>
      <cdr:y>0.19886</cdr:y>
    </cdr:to>
    <cdr:sp macro="" textlink="">
      <cdr:nvSpPr>
        <cdr:cNvPr id="2" name="Tekstfelt 1"/>
        <cdr:cNvSpPr txBox="1"/>
      </cdr:nvSpPr>
      <cdr:spPr>
        <a:xfrm xmlns:a="http://schemas.openxmlformats.org/drawingml/2006/main">
          <a:off x="981844" y="865460"/>
          <a:ext cx="576064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endParaRPr lang="da-DK" sz="1100" dirty="0" smtClean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787" cy="4986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240" y="2"/>
            <a:ext cx="2949786" cy="4986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50BFD-C082-4438-9120-05D7523E4FC5}" type="datetimeFigureOut">
              <a:rPr lang="da-DK" smtClean="0"/>
              <a:t>20-01-2019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45466"/>
            <a:ext cx="2949787" cy="4986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4240" y="9445466"/>
            <a:ext cx="2949786" cy="4986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6658B-629A-4821-B92B-27C6D5D744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718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933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41" y="1"/>
            <a:ext cx="2949099" cy="498933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FFD76268-5CE8-436F-8727-6E4791263BAF}" type="datetimeFigureOut">
              <a:rPr lang="da-DK" smtClean="0"/>
              <a:t>20-01-2019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89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45172"/>
            <a:ext cx="2949099" cy="498931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41" y="9445172"/>
            <a:ext cx="2949099" cy="498931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F6A3B4F2-37C6-456F-99B1-74C79381C6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7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7208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8920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7288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6571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045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982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910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7770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2291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195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1383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7517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8030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4385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042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da-DK" sz="1400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8036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1046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da-DK" sz="1400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240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da-DK" sz="140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6048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277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6689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140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9567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460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753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>
                <a:solidFill>
                  <a:prstClr val="black"/>
                </a:solidFill>
              </a:rPr>
              <a:pPr/>
              <a:t>32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85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da-DK" sz="1400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0472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1290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7655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0040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19178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1640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555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2963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63622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0248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8645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54253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1364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05229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26791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89588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6639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2427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8974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2416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50262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15159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6292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228600" indent="-228600">
              <a:buAutoNum type="arabicParenR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22777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2909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228600" indent="-228600">
              <a:buAutoNum type="arabicParenR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78131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228600" indent="-228600">
              <a:buAutoNum type="arabicParenR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4480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171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765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80860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94830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1438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6426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7360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37115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33548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84423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39417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8948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41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36977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93474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99727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5751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56941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06045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377139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42852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14349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58303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207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86769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79974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90968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28479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>
              <a:effectLst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72178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23030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642963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>
                <a:solidFill>
                  <a:prstClr val="black"/>
                </a:solidFill>
              </a:rPr>
              <a:pPr/>
              <a:t>92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598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29205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55152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198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583872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55483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5726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100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807962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101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28571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102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3589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824" y="5366526"/>
            <a:ext cx="195989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824" y="5959334"/>
            <a:ext cx="195989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999" y="1524"/>
            <a:ext cx="1436828" cy="1078991"/>
          </a:xfrm>
          <a:prstGeom prst="rect">
            <a:avLst/>
          </a:prstGeom>
        </p:spPr>
      </p:pic>
      <p:sp>
        <p:nvSpPr>
          <p:cNvPr id="32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4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19" name="Tekstfelt 18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370" y="326064"/>
            <a:ext cx="2955600" cy="87897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332656"/>
            <a:ext cx="7847013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7700" y="1628775"/>
            <a:ext cx="7847013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CA5601-D7E9-4AB8-B070-2ECC66600A26}" type="datetime2">
              <a:rPr lang="da-DK" smtClean="0"/>
              <a:t>20. januar 2019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887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5075083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195388"/>
            <a:ext cx="507484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084128" y="0"/>
            <a:ext cx="3059871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9016E2-6BB8-4D51-8E2E-EDEA182A7995}" type="datetime2">
              <a:rPr lang="da-DK" smtClean="0"/>
              <a:t>20. januar 2019</a:t>
            </a:fld>
            <a:endParaRPr lang="da-DK" dirty="0"/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1" name="Billede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2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uppe 18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5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7" name="Billede 7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880" y="0"/>
            <a:ext cx="1430739" cy="10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3852243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195388"/>
            <a:ext cx="385200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861288" y="0"/>
            <a:ext cx="428271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C170439-BDC4-43C7-A936-ADEC2325410F}" type="datetime2">
              <a:rPr lang="da-DK" smtClean="0"/>
              <a:t>20. januar 2019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3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6019"/>
            <a:ext cx="1414709" cy="10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105191" y="0"/>
            <a:ext cx="3060000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3042000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6105191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8A605EF-77C1-4E01-88AA-5262EF57D756}" type="datetime2">
              <a:rPr lang="da-DK" smtClean="0"/>
              <a:t>20. januar 2019</a:t>
            </a:fld>
            <a:endParaRPr lang="da-DK" dirty="0"/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880" y="0"/>
            <a:ext cx="1430740" cy="10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17E5AA5-3792-4287-9AE7-6AD8E6EB8FE9}" type="datetime2">
              <a:rPr lang="da-DK" smtClean="0"/>
              <a:t>20. januar 2019</a:t>
            </a:fld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880" y="0"/>
            <a:ext cx="1430740" cy="1074419"/>
          </a:xfrm>
          <a:prstGeom prst="rect">
            <a:avLst/>
          </a:prstGeom>
        </p:spPr>
      </p:pic>
      <p:grpSp>
        <p:nvGrpSpPr>
          <p:cNvPr id="14" name="Gruppe 13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6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8" name="Billede 7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7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CC238A8-57CC-463D-882A-B774C98282DA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9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98" y="0"/>
            <a:ext cx="1430740" cy="1074419"/>
          </a:xfrm>
          <a:prstGeom prst="rect">
            <a:avLst/>
          </a:prstGeom>
        </p:spPr>
      </p:pic>
      <p:grpSp>
        <p:nvGrpSpPr>
          <p:cNvPr id="13" name="Gruppe 12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5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7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742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3042000" y="0"/>
            <a:ext cx="610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 baseline="0">
                <a:solidFill>
                  <a:srgbClr val="003127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/>
            </a:lvl1pPr>
            <a:lvl2pPr>
              <a:lnSpc>
                <a:spcPct val="94000"/>
              </a:lnSpc>
              <a:defRPr sz="15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1B69223-3509-4D04-AF61-CC83DF57296F}" type="datetime2">
              <a:rPr lang="da-DK" smtClean="0"/>
              <a:t>20. januar 2019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5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5777865"/>
            <a:ext cx="1438351" cy="10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>
                <a:solidFill>
                  <a:srgbClr val="003127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/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/>
            </a:lvl1pPr>
            <a:lvl2pPr>
              <a:lnSpc>
                <a:spcPct val="94000"/>
              </a:lnSpc>
              <a:defRPr sz="15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0D63A34-B5EF-4450-9410-99EE4337E7F2}" type="datetime2">
              <a:rPr lang="da-DK" smtClean="0"/>
              <a:t>20. januar 2019</a:t>
            </a:fld>
            <a:endParaRPr lang="da-DK" dirty="0"/>
          </a:p>
        </p:txBody>
      </p:sp>
      <p:pic>
        <p:nvPicPr>
          <p:cNvPr id="8" name="Billede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96" y="6380524"/>
            <a:ext cx="224790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5777865"/>
            <a:ext cx="1438351" cy="1080134"/>
          </a:xfrm>
          <a:prstGeom prst="rect">
            <a:avLst/>
          </a:prstGeom>
        </p:spPr>
      </p:pic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4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>
                <a:solidFill>
                  <a:schemeClr val="bg1"/>
                </a:solidFill>
              </a:defRPr>
            </a:lvl1pPr>
            <a:lvl2pPr marL="216000" indent="-216000">
              <a:lnSpc>
                <a:spcPct val="94000"/>
              </a:lnSpc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 marL="432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648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>
                <a:solidFill>
                  <a:schemeClr val="bg1"/>
                </a:solidFill>
              </a:defRPr>
            </a:lvl1pPr>
            <a:lvl2pPr>
              <a:lnSpc>
                <a:spcPct val="94000"/>
              </a:lnSpc>
              <a:defRPr sz="15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B5E9CFB-450E-4466-A22C-ACA2A986FB89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10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5776798"/>
            <a:ext cx="1438655" cy="1080362"/>
          </a:xfrm>
          <a:prstGeom prst="rect">
            <a:avLst/>
          </a:prstGeom>
        </p:spPr>
      </p:pic>
      <p:grpSp>
        <p:nvGrpSpPr>
          <p:cNvPr id="16" name="Gruppe 15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49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7700" y="311151"/>
            <a:ext cx="3060204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571999" y="311150"/>
            <a:ext cx="3922713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AD6D024-7554-4C0F-B4DE-03E62BF6FAAB}" type="datetime2">
              <a:rPr lang="da-DK" smtClean="0"/>
              <a:t>20. januar 2019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0"/>
            <a:ext cx="1438655" cy="10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824" y="5366526"/>
            <a:ext cx="195989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824" y="5959334"/>
            <a:ext cx="195989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6434" y="5778964"/>
            <a:ext cx="195828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91D99F61-3ACA-4257-9C8D-1B3771325098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2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4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370" y="326064"/>
            <a:ext cx="2955600" cy="8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10C6BEA3-520C-40B0-9D10-BE9E44A0E1BC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7AAA5B0A-A98D-4CB9-AD48-B58804A4F19D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000" y="5366526"/>
            <a:ext cx="195840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7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000" y="5959334"/>
            <a:ext cx="195840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5839200" y="327600"/>
            <a:ext cx="2955600" cy="878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.0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8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4000" y="5778964"/>
            <a:ext cx="195840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B39FE9EE-30D2-4C81-BB92-3A1D14FE313B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grpSp>
        <p:nvGrpSpPr>
          <p:cNvPr id="25" name="Gruppe 24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35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999" y="3261"/>
            <a:ext cx="1381465" cy="1037416"/>
          </a:xfrm>
          <a:prstGeom prst="rect">
            <a:avLst/>
          </a:prstGeom>
        </p:spPr>
      </p:pic>
      <p:sp>
        <p:nvSpPr>
          <p:cNvPr id="30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2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38" name="Tekstfelt 3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</p:spTree>
    <p:extLst>
      <p:ext uri="{BB962C8B-B14F-4D97-AF65-F5344CB8AC3E}">
        <p14:creationId xmlns:p14="http://schemas.microsoft.com/office/powerpoint/2010/main" val="368458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000" y="5366526"/>
            <a:ext cx="195840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2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000" y="5959334"/>
            <a:ext cx="195840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5839200" y="327600"/>
            <a:ext cx="2955600" cy="878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3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4000" y="5778964"/>
            <a:ext cx="195840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8592D567-A71B-42EB-9AEA-4F40B571FE74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grpSp>
        <p:nvGrpSpPr>
          <p:cNvPr id="35" name="Gruppe 34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36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39" name="Billede 7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1474"/>
            <a:ext cx="1386225" cy="1040990"/>
          </a:xfrm>
          <a:prstGeom prst="rect">
            <a:avLst/>
          </a:prstGeom>
        </p:spPr>
      </p:pic>
      <p:sp>
        <p:nvSpPr>
          <p:cNvPr id="27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0" name="Tekstfelt 29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32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51790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22" y="5026816"/>
            <a:ext cx="1938392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5A5EDB-A3B7-49BF-A761-3B1100F86DF8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9"/>
          </p:nvPr>
        </p:nvSpPr>
        <p:spPr>
          <a:xfrm>
            <a:off x="1148060" y="7764043"/>
            <a:ext cx="3639964" cy="201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20"/>
          </p:nvPr>
        </p:nvSpPr>
        <p:spPr>
          <a:xfrm>
            <a:off x="818792" y="7764043"/>
            <a:ext cx="298376" cy="201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0"/>
            <a:ext cx="1379778" cy="10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22" y="5026816"/>
            <a:ext cx="1938392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B877E4-CC51-49D0-A986-107CCA19A5C9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651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E353D8C9-17F3-43E3-B1E7-E88A6556247E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9" name="Billede 1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8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e 12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10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12" name="Gruppe 1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7" name="Billede 6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9" name="Rektangel 8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045" y="1196753"/>
            <a:ext cx="7844400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3F19A4E8-4229-4523-B276-D263CF2E2163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60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47700" y="1196424"/>
            <a:ext cx="385200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4644008" y="1196424"/>
            <a:ext cx="385070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EA6C7467-C1AA-4A01-98E8-B6AE570B738D}" type="datetime2">
              <a:rPr lang="da-DK" smtClean="0"/>
              <a:t>20. januar 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49044" y="1196753"/>
            <a:ext cx="7845669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pic>
        <p:nvPicPr>
          <p:cNvPr id="11" name="Billede logo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96" y="6380524"/>
            <a:ext cx="224790" cy="199948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060" y="6398799"/>
            <a:ext cx="3639964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rgbClr val="003127"/>
                </a:solidFill>
              </a:defRPr>
            </a:lvl1pPr>
          </a:lstStyle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8792" y="6398799"/>
            <a:ext cx="298376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6300192" y="7600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17D894A-11C9-49A2-A0BD-33A87EB50978}" type="datetime2">
              <a:rPr lang="da-DK" smtClean="0"/>
              <a:t>20. januar 2019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4" r:id="rId20"/>
    <p:sldLayoutId id="2147483655" r:id="rId21"/>
  </p:sldLayoutIdLst>
  <p:hf hdr="0" dt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2100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3000"/>
        </a:lnSpc>
        <a:spcBef>
          <a:spcPts val="0"/>
        </a:spcBef>
        <a:buFont typeface="Arial" panose="020B0604020202020204" pitchFamily="34" charset="0"/>
        <a:buChar char="​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3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-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-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08" userDrawn="1">
          <p15:clr>
            <a:srgbClr val="F26B43"/>
          </p15:clr>
        </p15:guide>
        <p15:guide id="2" pos="5351" userDrawn="1">
          <p15:clr>
            <a:srgbClr val="F26B43"/>
          </p15:clr>
        </p15:guide>
        <p15:guide id="3" orient="horz" pos="753" userDrawn="1">
          <p15:clr>
            <a:srgbClr val="F26B43"/>
          </p15:clr>
        </p15:guide>
        <p15:guide id="4" orient="horz" pos="3831" userDrawn="1">
          <p15:clr>
            <a:srgbClr val="F26B43"/>
          </p15:clr>
        </p15:guide>
        <p15:guide id="5" orient="horz" pos="196" userDrawn="1">
          <p15:clr>
            <a:srgbClr val="F26B43"/>
          </p15:clr>
        </p15:guide>
        <p15:guide id="6" orient="horz" pos="4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2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8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3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7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144.png"/><Relationship Id="rId4" Type="http://schemas.openxmlformats.org/officeDocument/2006/relationships/image" Target="../media/image20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2483768" y="2924944"/>
            <a:ext cx="5705475" cy="2096840"/>
          </a:xfrm>
        </p:spPr>
        <p:txBody>
          <a:bodyPr>
            <a:normAutofit/>
          </a:bodyPr>
          <a:lstStyle/>
          <a:p>
            <a:r>
              <a:rPr lang="da-DK" dirty="0" smtClean="0"/>
              <a:t>Fællesskema og </a:t>
            </a:r>
            <a:r>
              <a:rPr lang="da-DK" smtClean="0"/>
              <a:t>IMK 2019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smtClean="0"/>
              <a:t>Landbrugsseminar 2019</a:t>
            </a:r>
            <a:endParaRPr lang="da-DK" dirty="0"/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3"/>
          </p:nvPr>
        </p:nvSpPr>
        <p:spPr>
          <a:xfrm>
            <a:off x="6562652" y="5833215"/>
            <a:ext cx="1959890" cy="566010"/>
          </a:xfrm>
        </p:spPr>
        <p:txBody>
          <a:bodyPr/>
          <a:lstStyle/>
          <a:p>
            <a:r>
              <a:rPr lang="da-DK" dirty="0" smtClean="0"/>
              <a:t>Martin Ugilt Thomsen</a:t>
            </a:r>
          </a:p>
          <a:p>
            <a:r>
              <a:rPr lang="da-DK" dirty="0" smtClean="0"/>
              <a:t>Pernille Snitker</a:t>
            </a:r>
          </a:p>
          <a:p>
            <a:r>
              <a:rPr lang="da-DK" dirty="0" smtClean="0"/>
              <a:t>Signe Blegmand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6633"/>
            <a:ext cx="2915815" cy="8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04060" cy="210968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10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" y="42572"/>
            <a:ext cx="2857610" cy="108217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12" y="1426989"/>
            <a:ext cx="8733333" cy="469523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12" y="1628800"/>
            <a:ext cx="8733333" cy="633407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12" y="2262207"/>
            <a:ext cx="8733333" cy="866346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5652120" y="2636913"/>
            <a:ext cx="1800200" cy="468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11" y="5301208"/>
            <a:ext cx="8733333" cy="106680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49045" y="4797152"/>
            <a:ext cx="1186651" cy="14401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824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Vigtige tips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Indsend rettelser til dine markblokke i god tid.</a:t>
            </a:r>
          </a:p>
          <a:p>
            <a:endParaRPr lang="da-DK" sz="21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Pas på, hvad du tegner i kortet. Det er dine markindtegninger, som bliver lavet til polygoner.</a:t>
            </a:r>
          </a:p>
          <a:p>
            <a:endParaRPr lang="da-DK" sz="21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Husk:</a:t>
            </a:r>
          </a:p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- Økologisk Arealtilskud kan ikke søges i § 3-områder</a:t>
            </a:r>
          </a:p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- Kun omlægningstillæg til nye økologer</a:t>
            </a:r>
          </a:p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- Pleje af græs- og naturarealer kan kun søges i områder med høj HNV</a:t>
            </a:r>
          </a:p>
          <a:p>
            <a:endParaRPr lang="da-DK" sz="21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Ansøgningsfrist 15. august 2019 – ingen mulighed for at komme for sent!</a:t>
            </a:r>
          </a:p>
          <a:p>
            <a:endParaRPr lang="da-DK" sz="21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100" dirty="0" smtClean="0">
                <a:solidFill>
                  <a:schemeClr val="accent1">
                    <a:lumMod val="75000"/>
                  </a:schemeClr>
                </a:solidFill>
              </a:rPr>
              <a:t>Start i god tid!</a:t>
            </a:r>
            <a:endParaRPr lang="da-DK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100</a:t>
            </a:fld>
            <a:endParaRPr lang="da-DK" sz="1000" dirty="0"/>
          </a:p>
        </p:txBody>
      </p:sp>
      <p:sp>
        <p:nvSpPr>
          <p:cNvPr id="6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15213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8747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Her kan du finde vejledninger og guides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101</a:t>
            </a:fld>
            <a:endParaRPr lang="da-DK" sz="1000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28" y="957866"/>
            <a:ext cx="8267700" cy="136346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28" y="2347840"/>
            <a:ext cx="8267700" cy="271859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329" y="2414087"/>
            <a:ext cx="6493421" cy="4166354"/>
          </a:xfrm>
          <a:prstGeom prst="rect">
            <a:avLst/>
          </a:prstGeom>
        </p:spPr>
      </p:pic>
      <p:sp>
        <p:nvSpPr>
          <p:cNvPr id="11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8012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7717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102</a:t>
            </a:fld>
            <a:endParaRPr lang="da-DK" sz="10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772816"/>
            <a:ext cx="2781713" cy="2781713"/>
          </a:xfrm>
          <a:prstGeom prst="rect">
            <a:avLst/>
          </a:prstGeom>
        </p:spPr>
      </p:pic>
      <p:sp>
        <p:nvSpPr>
          <p:cNvPr id="6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80020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51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9" y="3114764"/>
            <a:ext cx="9007761" cy="24156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Markplan og Grundbetaling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5350" y="947879"/>
            <a:ext cx="2338780" cy="4451656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Selvom du har indsendt en ansøgning i 2018, vil din markplan være tom.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36004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11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473" y="942688"/>
            <a:ext cx="2909296" cy="119016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2525974"/>
            <a:ext cx="7159512" cy="37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7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31323" y="308469"/>
            <a:ext cx="3852243" cy="812772"/>
          </a:xfrm>
        </p:spPr>
        <p:txBody>
          <a:bodyPr/>
          <a:lstStyle/>
          <a:p>
            <a:pPr algn="ctr"/>
            <a:r>
              <a:rPr lang="da-DK" sz="3200" dirty="0" smtClean="0"/>
              <a:t>Åbn IMK</a:t>
            </a:r>
            <a:br>
              <a:rPr lang="da-DK" sz="3200" dirty="0" smtClean="0"/>
            </a:br>
            <a:endParaRPr lang="da-DK" sz="32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14368" y="1821469"/>
            <a:ext cx="2195471" cy="4284423"/>
          </a:xfrm>
        </p:spPr>
        <p:txBody>
          <a:bodyPr/>
          <a:lstStyle/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Start med at udfylde dit markkort</a:t>
            </a:r>
          </a:p>
          <a:p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Klik på knappen Vis/Tilknyt markkort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28803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12</a:t>
            </a:fld>
            <a:endParaRPr lang="da-DK" sz="10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37" y="199808"/>
            <a:ext cx="3248061" cy="132875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081" y="1854342"/>
            <a:ext cx="5883184" cy="413713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"/>
          <a:stretch/>
        </p:blipFill>
        <p:spPr>
          <a:xfrm>
            <a:off x="5076056" y="2708920"/>
            <a:ext cx="1656184" cy="16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1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sz="3200" dirty="0" smtClean="0"/>
              <a:t>IMK Nyheder</a:t>
            </a: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649044" y="1628799"/>
            <a:ext cx="7845669" cy="4453949"/>
          </a:xfrm>
        </p:spPr>
        <p:txBody>
          <a:bodyPr/>
          <a:lstStyle/>
          <a:p>
            <a:pPr>
              <a:lnSpc>
                <a:spcPct val="91000"/>
              </a:lnSpc>
            </a:pP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37118" y="6395891"/>
            <a:ext cx="4515002" cy="204369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13</a:t>
            </a:fld>
            <a:endParaRPr lang="da-DK" sz="1000" dirty="0"/>
          </a:p>
        </p:txBody>
      </p:sp>
      <p:sp>
        <p:nvSpPr>
          <p:cNvPr id="2" name="Rektangel 1"/>
          <p:cNvSpPr/>
          <p:nvPr/>
        </p:nvSpPr>
        <p:spPr>
          <a:xfrm>
            <a:off x="649044" y="2060848"/>
            <a:ext cx="48650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da-DK" sz="3600" dirty="0">
                <a:solidFill>
                  <a:schemeClr val="accent1">
                    <a:lumMod val="75000"/>
                  </a:schemeClr>
                </a:solidFill>
              </a:rPr>
              <a:t>Nye korttemaer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92889"/>
            <a:ext cx="8392969" cy="55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sz="3200" dirty="0" smtClean="0"/>
              <a:t>IMK Nyheder</a:t>
            </a: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646484" y="1641242"/>
            <a:ext cx="7845669" cy="4885996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Sagsbehandlingsgaranti på markblokændringsforslag indsendt senest 29/4</a:t>
            </a:r>
          </a:p>
          <a:p>
            <a:pPr marL="457200" indent="-457200">
              <a:lnSpc>
                <a:spcPct val="300000"/>
              </a:lnSpc>
              <a:buFont typeface="Courier New" panose="02070309020205020404" pitchFamily="49" charset="0"/>
              <a:buChar char="o"/>
            </a:pPr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Nye korttemaer</a:t>
            </a:r>
          </a:p>
          <a:p>
            <a:pPr marL="457200" indent="-457200">
              <a:lnSpc>
                <a:spcPct val="300000"/>
              </a:lnSpc>
              <a:buFont typeface="Courier New" panose="02070309020205020404" pitchFamily="49" charset="0"/>
              <a:buChar char="o"/>
            </a:pPr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1000"/>
              </a:lnSpc>
            </a:pP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64696" y="6398798"/>
            <a:ext cx="4415416" cy="201462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14</a:t>
            </a:fld>
            <a:endParaRPr lang="da-DK" sz="1000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7" y="755316"/>
            <a:ext cx="8947799" cy="5225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348880"/>
            <a:ext cx="6967149" cy="79208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365105"/>
            <a:ext cx="6733276" cy="20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4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79" y="2105170"/>
            <a:ext cx="8796028" cy="34120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537" y="280574"/>
            <a:ext cx="8171184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tx1"/>
                </a:solidFill>
              </a:rPr>
              <a:t>Tilknyt markkort</a:t>
            </a:r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87537" y="1432435"/>
            <a:ext cx="3960440" cy="4338657"/>
          </a:xfrm>
        </p:spPr>
        <p:txBody>
          <a:bodyPr/>
          <a:lstStyle/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00000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15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26" y="4509119"/>
            <a:ext cx="4392488" cy="432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5138046"/>
            <a:ext cx="5544603" cy="5040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348" y="1033032"/>
            <a:ext cx="2847912" cy="6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8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336728"/>
            <a:ext cx="7845668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tx1"/>
                </a:solidFill>
              </a:rPr>
              <a:t>Tilknyt markkort,</a:t>
            </a:r>
            <a:r>
              <a:rPr lang="da-DK" sz="3200" dirty="0"/>
              <a:t> </a:t>
            </a:r>
            <a:r>
              <a:rPr lang="da-DK" sz="3200" dirty="0" smtClean="0"/>
              <a:t>skal jeg vælge tilklip </a:t>
            </a:r>
            <a:r>
              <a:rPr lang="da-DK" sz="3200" dirty="0"/>
              <a:t>marker?</a:t>
            </a:r>
            <a:br>
              <a:rPr lang="da-DK" sz="3200" dirty="0"/>
            </a:br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7696" y="1052736"/>
            <a:ext cx="7686709" cy="4813989"/>
          </a:xfrm>
        </p:spPr>
        <p:txBody>
          <a:bodyPr/>
          <a:lstStyle/>
          <a:p>
            <a:pPr>
              <a:buNone/>
            </a:pPr>
            <a:endParaRPr lang="da-DK" sz="2000" dirty="0" smtClean="0"/>
          </a:p>
          <a:p>
            <a:endParaRPr lang="da-DK" sz="2000" dirty="0"/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64644" y="6398799"/>
            <a:ext cx="4199443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35377" y="6398799"/>
            <a:ext cx="298376" cy="201461"/>
          </a:xfrm>
        </p:spPr>
        <p:txBody>
          <a:bodyPr/>
          <a:lstStyle/>
          <a:p>
            <a:fld id="{667EC89C-17A0-4E64-A6D2-B825673CEEDF}" type="slidenum">
              <a:rPr lang="da-DK" sz="1000" smtClean="0"/>
              <a:t>16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" y="1336802"/>
            <a:ext cx="9088404" cy="443013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645" y="4764420"/>
            <a:ext cx="2903300" cy="143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7845668" cy="468000"/>
          </a:xfrm>
        </p:spPr>
        <p:txBody>
          <a:bodyPr/>
          <a:lstStyle/>
          <a:p>
            <a:r>
              <a:rPr lang="da-DK" sz="3200" dirty="0" smtClean="0"/>
              <a:t>IMK, markkort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14402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17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000"/>
            <a:ext cx="9144000" cy="59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91"/>
          <a:stretch/>
        </p:blipFill>
        <p:spPr>
          <a:xfrm>
            <a:off x="395536" y="548680"/>
            <a:ext cx="8459967" cy="58326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24857"/>
            <a:ext cx="5075083" cy="468000"/>
          </a:xfrm>
        </p:spPr>
        <p:txBody>
          <a:bodyPr/>
          <a:lstStyle/>
          <a:p>
            <a:r>
              <a:rPr lang="da-DK" sz="3200" dirty="0" smtClean="0"/>
              <a:t>Opret mark</a:t>
            </a: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07201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18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063876"/>
            <a:ext cx="2015439" cy="448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492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2696"/>
            <a:ext cx="8541527" cy="6533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792" y="222072"/>
            <a:ext cx="5075083" cy="468000"/>
          </a:xfrm>
        </p:spPr>
        <p:txBody>
          <a:bodyPr/>
          <a:lstStyle/>
          <a:p>
            <a:r>
              <a:rPr lang="da-DK" sz="3200" dirty="0" smtClean="0"/>
              <a:t>Opret mark</a:t>
            </a: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00000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19</a:t>
            </a:fld>
            <a:endParaRPr lang="da-DK" sz="10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996952"/>
            <a:ext cx="339466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sz="3200" dirty="0" smtClean="0"/>
              <a:t>Dagsorden</a:t>
            </a: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250000"/>
              </a:lnSpc>
              <a:buNone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Det simple </a:t>
            </a: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skema</a:t>
            </a:r>
          </a:p>
          <a:p>
            <a:pPr lvl="0">
              <a:lnSpc>
                <a:spcPct val="250000"/>
              </a:lnSpc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Få dit tilskud hurtigere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250000"/>
              </a:lnSpc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Kort pause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250000"/>
              </a:lnSpc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Ansøgninger med økologi eller miljøordninger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259632" y="6398799"/>
            <a:ext cx="424847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5891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792" y="143167"/>
            <a:ext cx="5075083" cy="468000"/>
          </a:xfrm>
        </p:spPr>
        <p:txBody>
          <a:bodyPr/>
          <a:lstStyle/>
          <a:p>
            <a:r>
              <a:rPr lang="da-DK" sz="3200" dirty="0" smtClean="0"/>
              <a:t>Opret mark</a:t>
            </a: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07201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20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36509"/>
            <a:ext cx="8910438" cy="5739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0" y="692696"/>
            <a:ext cx="9000999" cy="54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968" y="93129"/>
            <a:ext cx="5075083" cy="468000"/>
          </a:xfrm>
        </p:spPr>
        <p:txBody>
          <a:bodyPr/>
          <a:lstStyle/>
          <a:p>
            <a:r>
              <a:rPr lang="da-DK" sz="3200" dirty="0" smtClean="0"/>
              <a:t>Opret mark</a:t>
            </a: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4869"/>
            <a:ext cx="8872327" cy="62731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929412"/>
            <a:ext cx="2437102" cy="295232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80" y="3936896"/>
            <a:ext cx="3957984" cy="222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792" y="86500"/>
            <a:ext cx="5075083" cy="468000"/>
          </a:xfrm>
        </p:spPr>
        <p:txBody>
          <a:bodyPr/>
          <a:lstStyle/>
          <a:p>
            <a:r>
              <a:rPr lang="da-DK" sz="3200" dirty="0" smtClean="0"/>
              <a:t>Opret mark</a:t>
            </a: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220068" y="6398799"/>
            <a:ext cx="4144020" cy="229359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>
          <a:xfrm>
            <a:off x="818791" y="6398799"/>
            <a:ext cx="339695" cy="229359"/>
          </a:xfr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22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1" y="554500"/>
            <a:ext cx="8910438" cy="57700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1" y="2924944"/>
            <a:ext cx="2342158" cy="4320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15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6371227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Gennemgå dine marker i kortet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8334" y="908720"/>
            <a:ext cx="7956114" cy="5400600"/>
          </a:xfrm>
        </p:spPr>
        <p:txBody>
          <a:bodyPr/>
          <a:lstStyle/>
          <a:p>
            <a:pPr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Brug marklisten til let at komme rundt i kortet</a:t>
            </a:r>
          </a:p>
          <a:p>
            <a:pPr>
              <a:buNone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dine marker </a:t>
            </a: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57606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23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69" y="2246266"/>
            <a:ext cx="8640844" cy="403244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0" t="11588" r="5079" b="14872"/>
          <a:stretch/>
        </p:blipFill>
        <p:spPr>
          <a:xfrm>
            <a:off x="1432451" y="836712"/>
            <a:ext cx="1555373" cy="43204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042" y="3364412"/>
            <a:ext cx="2478697" cy="4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6371227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Gennemgå dine marker i kortet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8334" y="908720"/>
            <a:ext cx="7956114" cy="5400600"/>
          </a:xfrm>
        </p:spPr>
        <p:txBody>
          <a:bodyPr/>
          <a:lstStyle/>
          <a:p>
            <a:pPr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Brug marklisten til let at komme rundt i kortet</a:t>
            </a:r>
          </a:p>
          <a:p>
            <a:pPr>
              <a:buNone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dine marker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a-DK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markblokke</a:t>
            </a: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24</a:t>
            </a:fld>
            <a:endParaRPr lang="da-DK" sz="10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79" y="93405"/>
            <a:ext cx="5734233" cy="671997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21602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0319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6371227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Gennemgå dine marker i kortet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8334" y="908720"/>
            <a:ext cx="7956114" cy="5400600"/>
          </a:xfrm>
        </p:spPr>
        <p:txBody>
          <a:bodyPr/>
          <a:lstStyle/>
          <a:p>
            <a:pPr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Brug marklisten til let at komme rundt i kortet</a:t>
            </a:r>
          </a:p>
          <a:p>
            <a:pPr>
              <a:buNone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dine marker 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a-DK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markblokke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a-DK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figurer, som fx Fradrag grundbetaling</a:t>
            </a: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220068" y="6398799"/>
            <a:ext cx="4216028" cy="2705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>
          <a:xfrm>
            <a:off x="818791" y="6398799"/>
            <a:ext cx="345597" cy="270561"/>
          </a:xfr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25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5531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" y="117234"/>
            <a:ext cx="8208912" cy="65405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6371227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</a:rPr>
              <a:t>Gennemgå dine marker i kortet</a:t>
            </a:r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8334" y="908720"/>
            <a:ext cx="7956114" cy="5400600"/>
          </a:xfrm>
        </p:spPr>
        <p:txBody>
          <a:bodyPr/>
          <a:lstStyle/>
          <a:p>
            <a:pPr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Brug marklisten til let at komme rundt i kortet</a:t>
            </a:r>
          </a:p>
          <a:p>
            <a:pPr>
              <a:buNone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dine marker 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a-DK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markblokke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a-DK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tjek elementer, som fx Fradrag</a:t>
            </a: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216028" cy="201461"/>
          </a:xfrm>
        </p:spPr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Landbrugsseminar / Fællesskema og IMK 2019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26</a:t>
            </a:fld>
            <a:endParaRPr lang="da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5560"/>
            <a:ext cx="8679696" cy="571107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28803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27</a:t>
            </a:fld>
            <a:endParaRPr lang="da-DK" sz="1000" dirty="0"/>
          </a:p>
        </p:txBody>
      </p:sp>
      <p:pic>
        <p:nvPicPr>
          <p:cNvPr id="19" name="Pladsholder til billede 1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0272" y="544065"/>
            <a:ext cx="1380108" cy="1294975"/>
          </a:xfrm>
        </p:spPr>
      </p:pic>
      <p:pic>
        <p:nvPicPr>
          <p:cNvPr id="21" name="Billed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544065"/>
            <a:ext cx="1440160" cy="1313087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23528" y="71562"/>
            <a:ext cx="86076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3600" dirty="0" smtClean="0"/>
              <a:t>Hjælp!</a:t>
            </a:r>
          </a:p>
        </p:txBody>
      </p:sp>
    </p:spTree>
    <p:extLst>
      <p:ext uri="{BB962C8B-B14F-4D97-AF65-F5344CB8AC3E}">
        <p14:creationId xmlns:p14="http://schemas.microsoft.com/office/powerpoint/2010/main" val="21278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Få hjælp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28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27"/>
          <a:stretch/>
        </p:blipFill>
        <p:spPr>
          <a:xfrm>
            <a:off x="112789" y="188640"/>
            <a:ext cx="8825729" cy="65527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4" y="3031453"/>
            <a:ext cx="8983397" cy="37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00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t="6318" r="2719"/>
          <a:stretch/>
        </p:blipFill>
        <p:spPr bwMode="auto">
          <a:xfrm rot="21600000">
            <a:off x="323528" y="752464"/>
            <a:ext cx="6336705" cy="595322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8" y="148674"/>
            <a:ext cx="8622478" cy="498363"/>
          </a:xfrm>
        </p:spPr>
        <p:txBody>
          <a:bodyPr/>
          <a:lstStyle/>
          <a:p>
            <a:pPr algn="ctr"/>
            <a:r>
              <a:rPr lang="da-DK" sz="3200" dirty="0">
                <a:solidFill>
                  <a:schemeClr val="accent1">
                    <a:lumMod val="50000"/>
                  </a:schemeClr>
                </a:solidFill>
              </a:rPr>
              <a:t>Send dine ændringsforslag senest 29 april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072012" cy="201461"/>
          </a:xfrm>
        </p:spPr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/ Landbrugsstyrelsen / Landbrugsseminar / Fællesskema og IMK 2019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29</a:t>
            </a:fld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402" y="752464"/>
            <a:ext cx="4869613" cy="2480745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707904" y="2111726"/>
            <a:ext cx="3249151" cy="123914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8318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sz="3200" dirty="0" smtClean="0"/>
              <a:t>Det </a:t>
            </a:r>
            <a:r>
              <a:rPr lang="da-DK" sz="3200" dirty="0"/>
              <a:t>simple skema</a:t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649044" y="908720"/>
            <a:ext cx="7845669" cy="4885996"/>
          </a:xfrm>
        </p:spPr>
        <p:txBody>
          <a:bodyPr/>
          <a:lstStyle/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Intro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Markkort (IMK)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Fællesskema</a:t>
            </a: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Indsend skema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36164" y="6398799"/>
            <a:ext cx="4443947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3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1565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0832" y="6398799"/>
            <a:ext cx="422325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30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2"/>
          <a:stretch/>
        </p:blipFill>
        <p:spPr>
          <a:xfrm>
            <a:off x="232072" y="779972"/>
            <a:ext cx="8689704" cy="4881276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54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1953000"/>
            <a:ext cx="5409392" cy="1872208"/>
          </a:xfrm>
        </p:spPr>
        <p:txBody>
          <a:bodyPr/>
          <a:lstStyle/>
          <a:p>
            <a:pPr algn="ctr"/>
            <a:r>
              <a:rPr lang="da-DK" sz="4000" dirty="0" smtClean="0"/>
              <a:t>Arbejdsgang for fællesskemaer med ændringsforslag</a:t>
            </a:r>
            <a:endParaRPr lang="da-DK" sz="40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36004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31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41991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35745"/>
            <a:ext cx="4360044" cy="261607"/>
          </a:xfrm>
        </p:spPr>
        <p:txBody>
          <a:bodyPr/>
          <a:lstStyle/>
          <a:p>
            <a:r>
              <a:rPr lang="da-DK" sz="100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32</a:t>
            </a:fld>
            <a:endParaRPr lang="da-DK" sz="1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2671998"/>
              </p:ext>
            </p:extLst>
          </p:nvPr>
        </p:nvGraphicFramePr>
        <p:xfrm>
          <a:off x="611560" y="2708920"/>
          <a:ext cx="835292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51245942"/>
              </p:ext>
            </p:extLst>
          </p:nvPr>
        </p:nvGraphicFramePr>
        <p:xfrm>
          <a:off x="967980" y="1486016"/>
          <a:ext cx="7032313" cy="177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6530264"/>
              </p:ext>
            </p:extLst>
          </p:nvPr>
        </p:nvGraphicFramePr>
        <p:xfrm>
          <a:off x="967980" y="83952"/>
          <a:ext cx="7007598" cy="1900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499909709"/>
              </p:ext>
            </p:extLst>
          </p:nvPr>
        </p:nvGraphicFramePr>
        <p:xfrm>
          <a:off x="948776" y="4763603"/>
          <a:ext cx="7007600" cy="176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2329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3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6371227" cy="468000"/>
          </a:xfrm>
        </p:spPr>
        <p:txBody>
          <a:bodyPr/>
          <a:lstStyle/>
          <a:p>
            <a:endParaRPr lang="da-DK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8334" y="908720"/>
            <a:ext cx="7956114" cy="5400600"/>
          </a:xfrm>
        </p:spPr>
        <p:txBody>
          <a:bodyPr/>
          <a:lstStyle/>
          <a:p>
            <a:pPr>
              <a:buNone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a-DK" sz="3600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ennemgå dine marker 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a-DK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sz="36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jek dine markblokke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da-DK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Indsend ændringsforslag</a:t>
            </a: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da-DK" sz="4000" dirty="0" smtClean="0">
                <a:solidFill>
                  <a:schemeClr val="accent1">
                    <a:lumMod val="75000"/>
                  </a:schemeClr>
                </a:solidFill>
              </a:rPr>
              <a:t>Se filmene og brug 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792092" cy="201461"/>
          </a:xfrm>
        </p:spPr>
        <p:txBody>
          <a:bodyPr/>
          <a:lstStyle/>
          <a:p>
            <a:r>
              <a:rPr lang="da-DK" sz="100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33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4725144"/>
            <a:ext cx="1440160" cy="131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0406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34</a:t>
            </a:fld>
            <a:endParaRPr lang="da-DK" sz="1000" dirty="0"/>
          </a:p>
        </p:txBody>
      </p:sp>
      <p:pic>
        <p:nvPicPr>
          <p:cNvPr id="11" name="Picture 3" descr="C:\Documents and Settings\sib\Lokale indstillinger\Temp\Temporary Internet Files\Content.IE5\ZFG1B0M5\MC900437988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060915"/>
            <a:ext cx="4837355" cy="305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9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sz="3200" dirty="0" smtClean="0"/>
              <a:t>Det </a:t>
            </a:r>
            <a:r>
              <a:rPr lang="da-DK" sz="3200" dirty="0"/>
              <a:t>simple skema</a:t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Intro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Markkort (IMK)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u="sng" dirty="0">
                <a:solidFill>
                  <a:schemeClr val="accent1">
                    <a:lumMod val="75000"/>
                  </a:schemeClr>
                </a:solidFill>
              </a:rPr>
              <a:t>Fællesskema</a:t>
            </a: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Indsend skema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87624" y="6398799"/>
            <a:ext cx="424847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35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42245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1799" y="311972"/>
            <a:ext cx="5722913" cy="468000"/>
          </a:xfrm>
        </p:spPr>
        <p:txBody>
          <a:bodyPr/>
          <a:lstStyle/>
          <a:p>
            <a:pPr algn="ctr"/>
            <a:r>
              <a:rPr lang="da-DK" sz="3200" dirty="0" smtClean="0"/>
              <a:t>Markplan</a:t>
            </a:r>
            <a:endParaRPr lang="da-DK" sz="3200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4221088"/>
            <a:ext cx="9144000" cy="1666069"/>
          </a:xfrm>
          <a:prstGeom prst="rect">
            <a:avLst/>
          </a:prstGeom>
        </p:spPr>
      </p:pic>
      <p:sp>
        <p:nvSpPr>
          <p:cNvPr id="4" name="Pladsholder til indhold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Overfør marker til fællesskema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Klik på ”Hent”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Marker, markblokke og arealer hentes fra IMK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28803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36</a:t>
            </a:fld>
            <a:endParaRPr lang="da-DK" sz="10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17" y="305148"/>
            <a:ext cx="2707531" cy="110762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34" y="4853892"/>
            <a:ext cx="8670547" cy="4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2414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37</a:t>
            </a:fld>
            <a:endParaRPr lang="da-DK" sz="10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" y="326694"/>
            <a:ext cx="2514831" cy="102879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" y="2419684"/>
            <a:ext cx="9051533" cy="3833858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168" y="3068960"/>
            <a:ext cx="3915810" cy="55152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2747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4"/>
          </p:nvPr>
        </p:nvSpPr>
        <p:spPr>
          <a:xfrm>
            <a:off x="1148060" y="1340768"/>
            <a:ext cx="7346653" cy="4741981"/>
          </a:xfrm>
        </p:spPr>
        <p:txBody>
          <a:bodyPr/>
          <a:lstStyle/>
          <a:p>
            <a:pPr marL="0" lvl="1" indent="0" algn="ctr"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Kolonnen ”Areal til grundbetaling ” = ansøgt areal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86410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38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029" y="188641"/>
            <a:ext cx="2337448" cy="95623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379578"/>
            <a:ext cx="8678250" cy="367240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1789325"/>
            <a:ext cx="3096344" cy="4830944"/>
          </a:xfrm>
          <a:prstGeom prst="rect">
            <a:avLst/>
          </a:prstGeom>
        </p:spPr>
      </p:pic>
      <p:sp>
        <p:nvSpPr>
          <p:cNvPr id="2" name="Afrundet rektangel 1"/>
          <p:cNvSpPr/>
          <p:nvPr/>
        </p:nvSpPr>
        <p:spPr>
          <a:xfrm>
            <a:off x="5004048" y="2132856"/>
            <a:ext cx="1008112" cy="44874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11940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Sådan ser markerne ud i IMK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36004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39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1" y="908720"/>
            <a:ext cx="5510257" cy="482453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276873"/>
            <a:ext cx="598544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3"/>
          </p:nvPr>
        </p:nvSpPr>
        <p:spPr>
          <a:xfrm>
            <a:off x="611560" y="1052736"/>
            <a:ext cx="7845668" cy="4886325"/>
          </a:xfrm>
        </p:spPr>
        <p:txBody>
          <a:bodyPr/>
          <a:lstStyle/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Ansøgningsperioden</a:t>
            </a:r>
          </a:p>
          <a:p>
            <a:pPr algn="ctr"/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1. februar til 17. april 2019</a:t>
            </a:r>
          </a:p>
          <a:p>
            <a:pPr algn="ctr"/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Mulighed for ændringer </a:t>
            </a: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frem </a:t>
            </a:r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til </a:t>
            </a: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13. maj</a:t>
            </a:r>
          </a:p>
          <a:p>
            <a:pPr algn="ctr"/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Markblokændringer </a:t>
            </a:r>
          </a:p>
          <a:p>
            <a:pPr algn="ctr">
              <a:buNone/>
            </a:pP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Sendes senest 29. april</a:t>
            </a:r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14402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8004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792" y="1556792"/>
            <a:ext cx="7531905" cy="468000"/>
          </a:xfrm>
        </p:spPr>
        <p:txBody>
          <a:bodyPr/>
          <a:lstStyle/>
          <a:p>
            <a:r>
              <a:rPr lang="da-DK" dirty="0" smtClean="0"/>
              <a:t>Felt med betalingsrettigheder er tilbage på markplansiden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0406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40</a:t>
            </a:fld>
            <a:endParaRPr lang="da-DK" sz="10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" y="326694"/>
            <a:ext cx="2514831" cy="1028796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12" y="3451852"/>
            <a:ext cx="8733333" cy="2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9575"/>
            <a:ext cx="8705850" cy="4448175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59" y="6398799"/>
            <a:ext cx="5228225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41</a:t>
            </a:fld>
            <a:endParaRPr lang="da-DK" sz="1000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94" y="116632"/>
            <a:ext cx="2017286" cy="96686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85" y="2276872"/>
            <a:ext cx="250907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4969" y="311972"/>
            <a:ext cx="6159744" cy="468000"/>
          </a:xfrm>
        </p:spPr>
        <p:txBody>
          <a:bodyPr/>
          <a:lstStyle/>
          <a:p>
            <a:pPr algn="ctr"/>
            <a:r>
              <a:rPr lang="da-DK" sz="3200" dirty="0" smtClean="0"/>
              <a:t>Grøn støtte MFO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1196753"/>
            <a:ext cx="7845669" cy="2376263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På denne side vælger du hvilke marker du vil have med som MFO efterafgrøder/græsudlæg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Samt hvilke GLM 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lementer der skal tælle med som MFO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Når du har valgt ud hvad du vil have med, genberegner du grønne krav og ser om du opfylder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64807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42</a:t>
            </a:fld>
            <a:endParaRPr lang="da-DK" sz="10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3015"/>
            <a:ext cx="9075751" cy="282578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85" y="93590"/>
            <a:ext cx="2043750" cy="11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9765" y="311972"/>
            <a:ext cx="6034948" cy="468000"/>
          </a:xfrm>
        </p:spPr>
        <p:txBody>
          <a:bodyPr/>
          <a:lstStyle/>
          <a:p>
            <a:pPr algn="ctr"/>
            <a:r>
              <a:rPr lang="da-DK" sz="3200" dirty="0" smtClean="0"/>
              <a:t>Beregn dine grønne krav MFO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288036" cy="196963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43</a:t>
            </a:fld>
            <a:endParaRPr lang="da-DK" sz="10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649044" y="1196753"/>
            <a:ext cx="7955404" cy="4885996"/>
          </a:xfrm>
          <a:noFill/>
          <a:ln w="28575">
            <a:noFill/>
          </a:ln>
        </p:spPr>
        <p:txBody>
          <a:bodyPr/>
          <a:lstStyle/>
          <a:p>
            <a:pPr marL="0" lvl="1" indent="0"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Hver gang du har ændret på siden markplan/grundbetaling, eller siden MFO og målrettede </a:t>
            </a:r>
            <a:r>
              <a:rPr lang="da-DK" sz="2200" dirty="0" err="1" smtClean="0">
                <a:solidFill>
                  <a:schemeClr val="accent1">
                    <a:lumMod val="75000"/>
                  </a:schemeClr>
                </a:solidFill>
              </a:rPr>
              <a:t>efterafg</a:t>
            </a: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. skal du genberegne de grønne krav</a:t>
            </a:r>
          </a:p>
          <a:p>
            <a:pPr marL="0" lvl="1" indent="0">
              <a:buNone/>
            </a:pPr>
            <a:endParaRPr lang="da-DK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1" indent="0"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Tryk ”Beregn”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1" indent="0">
              <a:buNone/>
            </a:pPr>
            <a:endParaRPr lang="da-DK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1" indent="0"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Hvis du er omfattet af kravet, og ikke opfylder kravene, skal du have et større MFO areal</a:t>
            </a:r>
          </a:p>
          <a:p>
            <a:pPr marL="0" lvl="1" indent="0">
              <a:buNone/>
            </a:pPr>
            <a:endParaRPr lang="da-DK" sz="2200" dirty="0"/>
          </a:p>
          <a:p>
            <a:pPr marL="0" lvl="1" indent="0">
              <a:buNone/>
            </a:pPr>
            <a:r>
              <a:rPr lang="da-DK" sz="2200" dirty="0" smtClean="0"/>
              <a:t>Tryk ”vis beregning” for at se udregningen</a:t>
            </a:r>
            <a:endParaRPr lang="da-DK" sz="22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78" y="3716693"/>
            <a:ext cx="8763000" cy="257175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787942" y="4321859"/>
            <a:ext cx="93610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2" name="Ellipse 11"/>
          <p:cNvSpPr/>
          <p:nvPr/>
        </p:nvSpPr>
        <p:spPr>
          <a:xfrm>
            <a:off x="7884368" y="5048225"/>
            <a:ext cx="962310" cy="5089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4" name="Ellipse 13"/>
          <p:cNvSpPr/>
          <p:nvPr/>
        </p:nvSpPr>
        <p:spPr>
          <a:xfrm>
            <a:off x="4670521" y="5060782"/>
            <a:ext cx="2952328" cy="5089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1" name="Ellipse 10"/>
          <p:cNvSpPr/>
          <p:nvPr/>
        </p:nvSpPr>
        <p:spPr>
          <a:xfrm>
            <a:off x="4669249" y="5828272"/>
            <a:ext cx="2952328" cy="5089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22" y="83601"/>
            <a:ext cx="1983089" cy="10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759" y="311972"/>
            <a:ext cx="6082953" cy="468000"/>
          </a:xfrm>
        </p:spPr>
        <p:txBody>
          <a:bodyPr/>
          <a:lstStyle/>
          <a:p>
            <a:pPr algn="ctr"/>
            <a:r>
              <a:rPr lang="da-DK" sz="3200" dirty="0" smtClean="0"/>
              <a:t>Målrettede efterafgrøder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1110617"/>
            <a:ext cx="7845669" cy="4972132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Du kan søge til en mark, når der er</a:t>
            </a:r>
          </a:p>
          <a:p>
            <a:pPr lvl="2"/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Indlæst et vandopland</a:t>
            </a:r>
          </a:p>
          <a:p>
            <a:pPr lvl="2"/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Åbnet for ansøgningsrunden</a:t>
            </a:r>
          </a:p>
          <a:p>
            <a:pPr lvl="2"/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Du kan kun sætte hak ved en type efterafgrøde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0406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44</a:t>
            </a:fld>
            <a:endParaRPr lang="da-DK" sz="10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68" y="2852936"/>
            <a:ext cx="6321736" cy="358546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679"/>
            <a:ext cx="1942780" cy="104193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5118299"/>
            <a:ext cx="4099452" cy="14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759" y="311972"/>
            <a:ext cx="6082953" cy="468000"/>
          </a:xfrm>
        </p:spPr>
        <p:txBody>
          <a:bodyPr/>
          <a:lstStyle/>
          <a:p>
            <a:pPr algn="ctr"/>
            <a:r>
              <a:rPr lang="da-DK" sz="3200" dirty="0" smtClean="0"/>
              <a:t>Målrettede efterafgrøder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2132856"/>
            <a:ext cx="8473157" cy="3172809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37602"/>
            <a:ext cx="5152132" cy="259750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45</a:t>
            </a:fld>
            <a:endParaRPr lang="da-DK" sz="10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679"/>
            <a:ext cx="1942780" cy="104193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2123728"/>
            <a:ext cx="2094323" cy="640413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640" y="2852936"/>
            <a:ext cx="3419947" cy="80886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499" y="4550673"/>
            <a:ext cx="4626088" cy="79654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5048522"/>
            <a:ext cx="1152381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9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sz="3200" dirty="0" smtClean="0"/>
              <a:t>Det </a:t>
            </a:r>
            <a:r>
              <a:rPr lang="da-DK" sz="3200" dirty="0"/>
              <a:t>simple skema</a:t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Intro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Markkort (IMK)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Fællesskema</a:t>
            </a: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u="sng" dirty="0">
                <a:solidFill>
                  <a:schemeClr val="accent1">
                    <a:lumMod val="75000"/>
                  </a:schemeClr>
                </a:solidFill>
              </a:rPr>
              <a:t>Indsend skema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52542" y="6397940"/>
            <a:ext cx="4370986" cy="201462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46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7318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 smtClean="0"/>
              <a:t>Skema kontrol og indsend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79209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47</a:t>
            </a:fld>
            <a:endParaRPr lang="da-DK" sz="1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636" y="2852167"/>
            <a:ext cx="5294831" cy="142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1530341" y="3076064"/>
            <a:ext cx="1080120" cy="1127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097404" y="3001621"/>
            <a:ext cx="1080120" cy="1127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3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 smtClean="0"/>
              <a:t>Skemakontrol og indsend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Ret fejlene og læs servicemeddelelserne!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432052" cy="201461"/>
          </a:xfrm>
        </p:spPr>
        <p:txBody>
          <a:bodyPr/>
          <a:lstStyle/>
          <a:p>
            <a:r>
              <a:rPr lang="da-DK" sz="100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48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44" y="1596843"/>
            <a:ext cx="8069747" cy="48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/>
              <a:t>Skemakontrol og indsend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59" y="6398799"/>
            <a:ext cx="4415711" cy="200745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49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28" y="960486"/>
            <a:ext cx="352541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094" y="1466788"/>
            <a:ext cx="3485029" cy="21378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ladsholder til indhold 8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84" y="1878979"/>
            <a:ext cx="3630838" cy="21602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427" y="2385264"/>
            <a:ext cx="3617962" cy="217409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133" y="3002704"/>
            <a:ext cx="3155638" cy="18114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ktangel 11"/>
          <p:cNvSpPr/>
          <p:nvPr/>
        </p:nvSpPr>
        <p:spPr>
          <a:xfrm>
            <a:off x="3507099" y="2640044"/>
            <a:ext cx="200805" cy="1431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3" name="Rektangel 12"/>
          <p:cNvSpPr/>
          <p:nvPr/>
        </p:nvSpPr>
        <p:spPr>
          <a:xfrm>
            <a:off x="2526050" y="3212977"/>
            <a:ext cx="173742" cy="14401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243" y="3340314"/>
            <a:ext cx="3217551" cy="244163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47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800" dirty="0" smtClean="0"/>
              <a:t>Log-in fra LBST.DK</a:t>
            </a:r>
            <a:endParaRPr lang="da-DK" sz="2800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47700" y="1471174"/>
            <a:ext cx="3851275" cy="4337927"/>
          </a:xfrm>
          <a:prstGeom prst="rect">
            <a:avLst/>
          </a:prstGeom>
        </p:spPr>
      </p:pic>
      <p:pic>
        <p:nvPicPr>
          <p:cNvPr id="8" name="Pladsholder til indhold 7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643438" y="1638985"/>
            <a:ext cx="3851275" cy="4002304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36004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5</a:t>
            </a:fld>
            <a:endParaRPr lang="da-DK" sz="10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708920"/>
            <a:ext cx="3672408" cy="101825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584" y="5210526"/>
            <a:ext cx="1916352" cy="38327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5100383"/>
            <a:ext cx="1656184" cy="603556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749880"/>
            <a:ext cx="3672408" cy="10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 smtClean="0"/>
              <a:t>Så nåede vi i mål! 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56122" y="1083048"/>
            <a:ext cx="7845669" cy="4885996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I kvitteringsbrevet er kort summeret op, hvad du har søgt til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7606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50</a:t>
            </a:fld>
            <a:endParaRPr lang="da-DK" sz="1000" dirty="0"/>
          </a:p>
        </p:txBody>
      </p:sp>
      <p:sp>
        <p:nvSpPr>
          <p:cNvPr id="7" name="Rektangel 6"/>
          <p:cNvSpPr/>
          <p:nvPr/>
        </p:nvSpPr>
        <p:spPr>
          <a:xfrm>
            <a:off x="3790483" y="2419752"/>
            <a:ext cx="576064" cy="28803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8" name="Rektangel 7"/>
          <p:cNvSpPr/>
          <p:nvPr/>
        </p:nvSpPr>
        <p:spPr>
          <a:xfrm>
            <a:off x="2789062" y="2707784"/>
            <a:ext cx="1206874" cy="2946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31" y="1741587"/>
            <a:ext cx="6930516" cy="43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800" dirty="0" smtClean="0"/>
              <a:t>Hurtig udbetaling af støtte</a:t>
            </a:r>
            <a:endParaRPr lang="da-DK" sz="2800" dirty="0"/>
          </a:p>
        </p:txBody>
      </p:sp>
      <p:sp>
        <p:nvSpPr>
          <p:cNvPr id="11" name="Pladsholder til tekst 10"/>
          <p:cNvSpPr>
            <a:spLocks noGrp="1"/>
          </p:cNvSpPr>
          <p:nvPr>
            <p:ph sz="quarter" idx="14"/>
          </p:nvPr>
        </p:nvSpPr>
        <p:spPr>
          <a:xfrm>
            <a:off x="168270" y="894102"/>
            <a:ext cx="8496944" cy="739460"/>
          </a:xfrm>
        </p:spPr>
        <p:txBody>
          <a:bodyPr/>
          <a:lstStyle/>
          <a:p>
            <a:pPr marL="432000" lvl="3" indent="0"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Fyldestgørende Fællesskemaer er centrale for udbetalingen</a:t>
            </a:r>
          </a:p>
          <a:p>
            <a:pPr marL="162043" lvl="3" indent="0">
              <a:buNone/>
            </a:pP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>
          <a:xfrm>
            <a:off x="1148059" y="6398799"/>
            <a:ext cx="4761345" cy="201461"/>
          </a:xfr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51</a:t>
            </a:fld>
            <a:endParaRPr lang="da-DK" sz="1000" dirty="0"/>
          </a:p>
        </p:txBody>
      </p:sp>
      <p:sp>
        <p:nvSpPr>
          <p:cNvPr id="56" name="Tekstfelt 55"/>
          <p:cNvSpPr txBox="1"/>
          <p:nvPr/>
        </p:nvSpPr>
        <p:spPr>
          <a:xfrm>
            <a:off x="4320972" y="1999905"/>
            <a:ext cx="48618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76,59</a:t>
            </a:r>
          </a:p>
          <a:p>
            <a:endParaRPr lang="da-DK" sz="1350" dirty="0"/>
          </a:p>
        </p:txBody>
      </p:sp>
      <p:sp>
        <p:nvSpPr>
          <p:cNvPr id="57" name="Tekstfelt 56"/>
          <p:cNvSpPr txBox="1"/>
          <p:nvPr/>
        </p:nvSpPr>
        <p:spPr>
          <a:xfrm>
            <a:off x="5449726" y="1835297"/>
            <a:ext cx="47496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80,44</a:t>
            </a:r>
          </a:p>
          <a:p>
            <a:endParaRPr lang="da-DK" sz="1350" dirty="0"/>
          </a:p>
        </p:txBody>
      </p:sp>
      <p:sp>
        <p:nvSpPr>
          <p:cNvPr id="58" name="Tekstfelt 57"/>
          <p:cNvSpPr txBox="1"/>
          <p:nvPr/>
        </p:nvSpPr>
        <p:spPr>
          <a:xfrm>
            <a:off x="6728651" y="2003951"/>
            <a:ext cx="49249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78,01</a:t>
            </a:r>
          </a:p>
          <a:p>
            <a:endParaRPr lang="da-DK" sz="1350" dirty="0"/>
          </a:p>
        </p:txBody>
      </p:sp>
      <p:sp>
        <p:nvSpPr>
          <p:cNvPr id="59" name="Tekstfelt 58"/>
          <p:cNvSpPr txBox="1"/>
          <p:nvPr/>
        </p:nvSpPr>
        <p:spPr>
          <a:xfrm>
            <a:off x="4180277" y="4401361"/>
            <a:ext cx="4729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23,41</a:t>
            </a:r>
          </a:p>
          <a:p>
            <a:endParaRPr lang="da-DK" sz="1350" dirty="0"/>
          </a:p>
        </p:txBody>
      </p:sp>
      <p:sp>
        <p:nvSpPr>
          <p:cNvPr id="60" name="Tekstfelt 59"/>
          <p:cNvSpPr txBox="1"/>
          <p:nvPr/>
        </p:nvSpPr>
        <p:spPr>
          <a:xfrm>
            <a:off x="5436475" y="4342450"/>
            <a:ext cx="4729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19,56</a:t>
            </a:r>
          </a:p>
          <a:p>
            <a:endParaRPr lang="da-DK" sz="1350" dirty="0"/>
          </a:p>
        </p:txBody>
      </p:sp>
      <p:sp>
        <p:nvSpPr>
          <p:cNvPr id="61" name="Tekstfelt 60"/>
          <p:cNvSpPr txBox="1"/>
          <p:nvPr/>
        </p:nvSpPr>
        <p:spPr>
          <a:xfrm>
            <a:off x="6692673" y="4332452"/>
            <a:ext cx="46330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21,99</a:t>
            </a:r>
          </a:p>
          <a:p>
            <a:endParaRPr lang="da-DK" sz="1350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185267181"/>
              </p:ext>
            </p:extLst>
          </p:nvPr>
        </p:nvGraphicFramePr>
        <p:xfrm>
          <a:off x="818792" y="1412776"/>
          <a:ext cx="10862964" cy="469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35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800" dirty="0" smtClean="0"/>
              <a:t>Hvad kan du selv gøre</a:t>
            </a:r>
            <a:endParaRPr lang="da-DK" sz="2800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Husk at se markerne igennem for ændringer</a:t>
            </a:r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80124" cy="201461"/>
          </a:xfrm>
          <a:prstGeom prst="rect">
            <a:avLst/>
          </a:prstGeo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52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45740" y="930724"/>
            <a:ext cx="4124817" cy="5664986"/>
          </a:xfrm>
          <a:prstGeom prst="rect">
            <a:avLst/>
          </a:prstGeom>
        </p:spPr>
      </p:pic>
      <p:sp>
        <p:nvSpPr>
          <p:cNvPr id="5" name="Højrepil 4"/>
          <p:cNvSpPr/>
          <p:nvPr/>
        </p:nvSpPr>
        <p:spPr>
          <a:xfrm rot="8362365">
            <a:off x="2727301" y="3002803"/>
            <a:ext cx="2936844" cy="1054874"/>
          </a:xfrm>
          <a:prstGeom prst="rightArrow">
            <a:avLst/>
          </a:prstGeom>
          <a:solidFill>
            <a:srgbClr val="FF0000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8" name="Tekstfelt 7"/>
          <p:cNvSpPr txBox="1"/>
          <p:nvPr/>
        </p:nvSpPr>
        <p:spPr>
          <a:xfrm>
            <a:off x="4308148" y="3861048"/>
            <a:ext cx="19925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Ny stald</a:t>
            </a:r>
          </a:p>
        </p:txBody>
      </p:sp>
    </p:spTree>
    <p:extLst>
      <p:ext uri="{BB962C8B-B14F-4D97-AF65-F5344CB8AC3E}">
        <p14:creationId xmlns:p14="http://schemas.microsoft.com/office/powerpoint/2010/main" val="36116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800" dirty="0" smtClean="0"/>
              <a:t>Hvad kan du selv gøre</a:t>
            </a:r>
            <a:endParaRPr lang="da-DK" sz="2800" dirty="0"/>
          </a:p>
        </p:txBody>
      </p:sp>
      <p:sp>
        <p:nvSpPr>
          <p:cNvPr id="17" name="Pladsholder til tekst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Undlad at tilføje nye arealer efter ændringsfristen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96148" cy="201461"/>
          </a:xfrm>
          <a:prstGeom prst="rect">
            <a:avLst/>
          </a:prstGeo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53</a:t>
            </a:fld>
            <a:endParaRPr lang="da-DK" sz="1000" dirty="0"/>
          </a:p>
        </p:txBody>
      </p:sp>
      <p:pic>
        <p:nvPicPr>
          <p:cNvPr id="21" name="Billede 2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3"/>
          <a:stretch/>
        </p:blipFill>
        <p:spPr bwMode="auto">
          <a:xfrm rot="10800000">
            <a:off x="949674" y="1694148"/>
            <a:ext cx="6861148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Kombinationstegning 3"/>
          <p:cNvSpPr/>
          <p:nvPr/>
        </p:nvSpPr>
        <p:spPr>
          <a:xfrm>
            <a:off x="4495800" y="1771650"/>
            <a:ext cx="2895600" cy="4381500"/>
          </a:xfrm>
          <a:custGeom>
            <a:avLst/>
            <a:gdLst>
              <a:gd name="connsiteX0" fmla="*/ 38100 w 2895600"/>
              <a:gd name="connsiteY0" fmla="*/ 266700 h 4381500"/>
              <a:gd name="connsiteX1" fmla="*/ 1533525 w 2895600"/>
              <a:gd name="connsiteY1" fmla="*/ 2895600 h 4381500"/>
              <a:gd name="connsiteX2" fmla="*/ 1895475 w 2895600"/>
              <a:gd name="connsiteY2" fmla="*/ 3962400 h 4381500"/>
              <a:gd name="connsiteX3" fmla="*/ 2219325 w 2895600"/>
              <a:gd name="connsiteY3" fmla="*/ 4362450 h 4381500"/>
              <a:gd name="connsiteX4" fmla="*/ 2895600 w 2895600"/>
              <a:gd name="connsiteY4" fmla="*/ 4381500 h 4381500"/>
              <a:gd name="connsiteX5" fmla="*/ 1619250 w 2895600"/>
              <a:gd name="connsiteY5" fmla="*/ 2076450 h 4381500"/>
              <a:gd name="connsiteX6" fmla="*/ 523875 w 2895600"/>
              <a:gd name="connsiteY6" fmla="*/ 0 h 4381500"/>
              <a:gd name="connsiteX7" fmla="*/ 0 w 2895600"/>
              <a:gd name="connsiteY7" fmla="*/ 219075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5600" h="4381500">
                <a:moveTo>
                  <a:pt x="38100" y="266700"/>
                </a:moveTo>
                <a:lnTo>
                  <a:pt x="1533525" y="2895600"/>
                </a:lnTo>
                <a:lnTo>
                  <a:pt x="1895475" y="3962400"/>
                </a:lnTo>
                <a:lnTo>
                  <a:pt x="2219325" y="4362450"/>
                </a:lnTo>
                <a:lnTo>
                  <a:pt x="2895600" y="4381500"/>
                </a:lnTo>
                <a:lnTo>
                  <a:pt x="1619250" y="2076450"/>
                </a:lnTo>
                <a:lnTo>
                  <a:pt x="523875" y="0"/>
                </a:lnTo>
                <a:lnTo>
                  <a:pt x="0" y="219075"/>
                </a:lnTo>
              </a:path>
            </a:pathLst>
          </a:custGeom>
          <a:pattFill prst="dkDnDiag">
            <a:fgClr>
              <a:srgbClr val="FF0000"/>
            </a:fgClr>
            <a:bgClr>
              <a:schemeClr val="bg1"/>
            </a:bgClr>
          </a:patt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Højrepil 13"/>
          <p:cNvSpPr/>
          <p:nvPr/>
        </p:nvSpPr>
        <p:spPr>
          <a:xfrm rot="21405354">
            <a:off x="2343487" y="3112689"/>
            <a:ext cx="2936844" cy="662433"/>
          </a:xfrm>
          <a:prstGeom prst="rightArrow">
            <a:avLst/>
          </a:prstGeom>
          <a:solidFill>
            <a:srgbClr val="FF0000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6" name="Tekstfelt 15"/>
          <p:cNvSpPr txBox="1"/>
          <p:nvPr/>
        </p:nvSpPr>
        <p:spPr>
          <a:xfrm>
            <a:off x="2195736" y="2181433"/>
            <a:ext cx="302487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800" dirty="0" smtClean="0">
                <a:solidFill>
                  <a:srgbClr val="002060"/>
                </a:solidFill>
              </a:rPr>
              <a:t>Indtegnet efter ændringsfrist</a:t>
            </a:r>
            <a:endParaRPr lang="da-DK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0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lede 2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4609" y="2060848"/>
            <a:ext cx="4967557" cy="36049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2800" dirty="0" smtClean="0"/>
              <a:t>Hvad kan du selv gøre</a:t>
            </a:r>
            <a:endParaRPr lang="da-DK" sz="2800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Indsend igen efter blokændringer</a:t>
            </a:r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936108" cy="201461"/>
          </a:xfrm>
          <a:prstGeom prst="rect">
            <a:avLst/>
          </a:prstGeo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54</a:t>
            </a:fld>
            <a:endParaRPr lang="da-DK" sz="1000" dirty="0"/>
          </a:p>
        </p:txBody>
      </p:sp>
      <p:pic>
        <p:nvPicPr>
          <p:cNvPr id="25" name="Billede 24"/>
          <p:cNvPicPr/>
          <p:nvPr/>
        </p:nvPicPr>
        <p:blipFill>
          <a:blip r:embed="rId4"/>
          <a:stretch>
            <a:fillRect/>
          </a:stretch>
        </p:blipFill>
        <p:spPr>
          <a:xfrm>
            <a:off x="1835696" y="2220556"/>
            <a:ext cx="5271884" cy="2463648"/>
          </a:xfrm>
          <a:prstGeom prst="rect">
            <a:avLst/>
          </a:prstGeom>
        </p:spPr>
      </p:pic>
      <p:pic>
        <p:nvPicPr>
          <p:cNvPr id="26" name="Billede 25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484616" y="3501008"/>
            <a:ext cx="8174525" cy="1864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97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301" dirty="0">
                <a:solidFill>
                  <a:schemeClr val="accent1">
                    <a:lumMod val="75000"/>
                  </a:schemeClr>
                </a:solidFill>
              </a:rPr>
              <a:t>Øvrige opmærksomhedspunkter</a:t>
            </a:r>
          </a:p>
          <a:p>
            <a:endParaRPr lang="da-DK" sz="3301" dirty="0">
              <a:solidFill>
                <a:schemeClr val="accent1">
                  <a:lumMod val="75000"/>
                </a:schemeClr>
              </a:solidFill>
            </a:endParaRPr>
          </a:p>
          <a:p>
            <a:pPr lvl="2" indent="0"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Vedhæft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relevant dokumentation ved indsendelse af 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Fællesskemaet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57361" lvl="1" indent="-214370"/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Færre høringer</a:t>
            </a:r>
          </a:p>
          <a:p>
            <a:pPr marL="881447" lvl="5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Permanent græs</a:t>
            </a:r>
          </a:p>
          <a:p>
            <a:pPr marL="881447" lvl="5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Unge landbrugere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3" indent="0">
              <a:buNone/>
            </a:pPr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432052" cy="201461"/>
          </a:xfr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55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1716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301" dirty="0">
                <a:solidFill>
                  <a:schemeClr val="accent1">
                    <a:lumMod val="75000"/>
                  </a:schemeClr>
                </a:solidFill>
              </a:rPr>
              <a:t>Øvrige opmærksomhedspunkter</a:t>
            </a:r>
          </a:p>
          <a:p>
            <a:endParaRPr lang="da-DK" sz="3301" dirty="0">
              <a:solidFill>
                <a:schemeClr val="accent1">
                  <a:lumMod val="75000"/>
                </a:schemeClr>
              </a:solidFill>
            </a:endParaRPr>
          </a:p>
          <a:p>
            <a:pPr lvl="2" indent="0"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Vedhæft </a:t>
            </a:r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relevant dokumentation ved indsendelse af </a:t>
            </a: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Fællesskemaet</a:t>
            </a:r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557361" lvl="1" indent="-214370"/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Færre høringer</a:t>
            </a:r>
          </a:p>
          <a:p>
            <a:pPr marL="881447" lvl="5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Permanent græs</a:t>
            </a:r>
          </a:p>
          <a:p>
            <a:pPr marL="881447" lvl="5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Unge landbrugere</a:t>
            </a:r>
          </a:p>
          <a:p>
            <a:pPr marL="667078" lvl="6" indent="0">
              <a:buNone/>
            </a:pPr>
            <a:r>
              <a:rPr lang="da-DK" dirty="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Stævning af </a:t>
            </a:r>
            <a:r>
              <a:rPr lang="da-DK" sz="2400" dirty="0" err="1" smtClean="0">
                <a:solidFill>
                  <a:schemeClr val="accent1">
                    <a:lumMod val="75000"/>
                  </a:schemeClr>
                </a:solidFill>
              </a:rPr>
              <a:t>lavskov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38456" lvl="3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Potentielt 10-årigt tilbagebetalingskrav</a:t>
            </a:r>
          </a:p>
          <a:p>
            <a:pPr marL="538456" lvl="3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Ca. 50% af vores genoptagelses sager</a:t>
            </a:r>
          </a:p>
          <a:p>
            <a:pPr lvl="3" indent="0"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38456" lvl="3" indent="-214370"/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38456" lvl="3" indent="-214370"/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 lvl="3" indent="0">
              <a:buNone/>
            </a:pP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648076" cy="201461"/>
          </a:xfr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56</a:t>
            </a:fld>
            <a:endParaRPr lang="da-DK" sz="10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0" y="2383846"/>
            <a:ext cx="7162714" cy="363744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" b="1"/>
          <a:stretch/>
        </p:blipFill>
        <p:spPr>
          <a:xfrm>
            <a:off x="5270914" y="2038773"/>
            <a:ext cx="3705787" cy="37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idx="1"/>
          </p:nvPr>
        </p:nvSpPr>
        <p:spPr>
          <a:xfrm>
            <a:off x="617209" y="1196752"/>
            <a:ext cx="7845669" cy="4885996"/>
          </a:xfrm>
        </p:spPr>
        <p:txBody>
          <a:bodyPr/>
          <a:lstStyle/>
          <a:p>
            <a:r>
              <a:rPr lang="da-DK" sz="3301" dirty="0">
                <a:solidFill>
                  <a:schemeClr val="accent1">
                    <a:lumMod val="75000"/>
                  </a:schemeClr>
                </a:solidFill>
              </a:rPr>
              <a:t>Øvrige opmærksomhedspunkter</a:t>
            </a:r>
          </a:p>
          <a:p>
            <a:endParaRPr lang="da-DK" sz="3301" dirty="0"/>
          </a:p>
          <a:p>
            <a:pPr lvl="2" indent="0">
              <a:buNone/>
            </a:pPr>
            <a:endParaRPr lang="da-DK" dirty="0" smtClean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400" dirty="0" smtClean="0"/>
              <a:t>Vedhæft </a:t>
            </a:r>
            <a:r>
              <a:rPr lang="da-DK" sz="2400" dirty="0"/>
              <a:t>relevant dokumentation ved indsendelse af </a:t>
            </a:r>
            <a:r>
              <a:rPr lang="da-DK" sz="2400" dirty="0" smtClean="0"/>
              <a:t>Fællesskemaet</a:t>
            </a:r>
            <a:endParaRPr lang="da-DK" sz="2400" dirty="0"/>
          </a:p>
          <a:p>
            <a:pPr marL="557361" lvl="1" indent="-214370"/>
            <a:r>
              <a:rPr lang="da-DK" sz="2400" dirty="0" smtClean="0"/>
              <a:t>Færre høringer</a:t>
            </a:r>
          </a:p>
          <a:p>
            <a:pPr marL="881447" lvl="5" indent="-214370"/>
            <a:r>
              <a:rPr lang="da-DK" sz="2000" dirty="0" smtClean="0"/>
              <a:t>Permanent græs</a:t>
            </a:r>
          </a:p>
          <a:p>
            <a:pPr marL="881447" lvl="5" indent="-214370"/>
            <a:r>
              <a:rPr lang="da-DK" sz="2000" dirty="0" smtClean="0"/>
              <a:t>Unge landbrugere</a:t>
            </a:r>
          </a:p>
          <a:p>
            <a:pPr marL="667078" lvl="6" indent="0">
              <a:buNone/>
            </a:pPr>
            <a:r>
              <a:rPr lang="da-DK" dirty="0" smtClean="0"/>
              <a:t>        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400" dirty="0" smtClean="0"/>
              <a:t>Stævning af </a:t>
            </a:r>
            <a:r>
              <a:rPr lang="da-DK" sz="2400" dirty="0" err="1" smtClean="0"/>
              <a:t>lavskov</a:t>
            </a:r>
            <a:endParaRPr lang="da-DK" sz="2400" dirty="0"/>
          </a:p>
          <a:p>
            <a:pPr marL="538456" lvl="3" indent="-214370"/>
            <a:r>
              <a:rPr lang="da-DK" sz="2000" dirty="0" smtClean="0"/>
              <a:t>Potentielt 10-årigt tilbagebetalingskrav</a:t>
            </a:r>
          </a:p>
          <a:p>
            <a:pPr marL="538456" lvl="3" indent="-214370"/>
            <a:r>
              <a:rPr lang="da-DK" sz="2000" dirty="0" smtClean="0"/>
              <a:t>Ca. 50% af vores genoptagelses sager</a:t>
            </a:r>
          </a:p>
          <a:p>
            <a:pPr lvl="3" indent="0">
              <a:buNone/>
            </a:pPr>
            <a:endParaRPr lang="da-DK" dirty="0" smtClean="0"/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dirty="0"/>
              <a:t>Gentagende ændringer</a:t>
            </a:r>
          </a:p>
          <a:p>
            <a:pPr marL="342991" lvl="1" indent="0">
              <a:buNone/>
            </a:pPr>
            <a:r>
              <a:rPr lang="da-DK" dirty="0" smtClean="0"/>
              <a:t> </a:t>
            </a:r>
            <a:endParaRPr lang="da-DK" dirty="0"/>
          </a:p>
          <a:p>
            <a:pPr marL="538456" lvl="3" indent="-214370"/>
            <a:endParaRPr lang="da-DK" dirty="0" smtClean="0"/>
          </a:p>
          <a:p>
            <a:pPr marL="538456" lvl="3" indent="-214370"/>
            <a:endParaRPr lang="da-DK" dirty="0"/>
          </a:p>
          <a:p>
            <a:pPr lvl="3" indent="0">
              <a:buNone/>
            </a:pPr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08116" cy="201461"/>
          </a:xfr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57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56" y="2276872"/>
            <a:ext cx="794628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3301" dirty="0">
                <a:solidFill>
                  <a:schemeClr val="accent1">
                    <a:lumMod val="75000"/>
                  </a:schemeClr>
                </a:solidFill>
              </a:rPr>
              <a:t>Øvrige opmærksomhedspunkter</a:t>
            </a:r>
          </a:p>
          <a:p>
            <a:endParaRPr lang="da-DK" sz="3301" dirty="0">
              <a:solidFill>
                <a:schemeClr val="accent1">
                  <a:lumMod val="75000"/>
                </a:schemeClr>
              </a:solidFill>
            </a:endParaRPr>
          </a:p>
          <a:p>
            <a:pPr lvl="2" indent="0"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Vedhæft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relevant dokumentation ved indsendelse af 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Fællesskemaet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57361" lvl="1" indent="-214370"/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Færre høringer</a:t>
            </a:r>
          </a:p>
          <a:p>
            <a:pPr marL="881447" lvl="5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Permanent græs</a:t>
            </a:r>
          </a:p>
          <a:p>
            <a:pPr marL="881447" lvl="5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Unge landbrugere</a:t>
            </a:r>
          </a:p>
          <a:p>
            <a:pPr marL="667078" lvl="6" indent="0">
              <a:buNone/>
            </a:pPr>
            <a:r>
              <a:rPr lang="da-DK" dirty="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Stævning af </a:t>
            </a:r>
            <a:r>
              <a:rPr lang="da-DK" sz="2400" dirty="0" err="1" smtClean="0">
                <a:solidFill>
                  <a:schemeClr val="accent1">
                    <a:lumMod val="75000"/>
                  </a:schemeClr>
                </a:solidFill>
              </a:rPr>
              <a:t>lavskov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38456" lvl="3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Potentielt 10-årigt tilbagebetalingskrav</a:t>
            </a:r>
          </a:p>
          <a:p>
            <a:pPr marL="538456" lvl="3" indent="-214370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Ca. 50% af vores genoptagelses sager</a:t>
            </a:r>
          </a:p>
          <a:p>
            <a:pPr lvl="3" indent="0">
              <a:buNone/>
            </a:pPr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Gentagende ændringer</a:t>
            </a:r>
          </a:p>
          <a:p>
            <a:pPr marL="342991" lvl="1" indent="0">
              <a:buNone/>
            </a:pPr>
            <a:r>
              <a:rPr lang="da-D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 marL="538456" lvl="3" indent="-214370"/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38456" lvl="3" indent="-214370"/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 lvl="3" indent="0">
              <a:buNone/>
            </a:pP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>
          <a:xfrm>
            <a:off x="1187624" y="6257691"/>
            <a:ext cx="4792092" cy="342569"/>
          </a:xfrm>
        </p:spPr>
        <p:txBody>
          <a:bodyPr/>
          <a:lstStyle/>
          <a:p>
            <a:r>
              <a:rPr lang="da-DK" sz="1000" dirty="0"/>
              <a:t>/ Landbrugsstyrelsen / Landbrugsseminar / Fællesskema og IMK 2019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58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17" y="1734919"/>
            <a:ext cx="5158814" cy="469405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17410" y="3246905"/>
            <a:ext cx="5111016" cy="2869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92497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4000225521"/>
              </p:ext>
            </p:extLst>
          </p:nvPr>
        </p:nvGraphicFramePr>
        <p:xfrm>
          <a:off x="880711" y="805392"/>
          <a:ext cx="11372212" cy="563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647700" y="311151"/>
            <a:ext cx="4119674" cy="5770562"/>
          </a:xfrm>
        </p:spPr>
        <p:txBody>
          <a:bodyPr/>
          <a:lstStyle/>
          <a:p>
            <a:r>
              <a:rPr lang="da-DK" dirty="0" smtClean="0">
                <a:solidFill>
                  <a:srgbClr val="003127"/>
                </a:solidFill>
              </a:rPr>
              <a:t>Ønsket til 2019</a:t>
            </a:r>
          </a:p>
          <a:p>
            <a:pPr>
              <a:buNone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4113970" cy="201461"/>
          </a:xfrm>
        </p:spPr>
        <p:txBody>
          <a:bodyPr/>
          <a:lstStyle/>
          <a:p>
            <a:r>
              <a:rPr lang="da-DK" sz="1000" dirty="0" smtClean="0"/>
              <a:t>/ </a:t>
            </a:r>
            <a:r>
              <a:rPr lang="da-DK" sz="1000" dirty="0"/>
              <a:t>Landbrugsstyrelsen / Landbrugsseminar / Fællesskema og IMK 2019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59</a:t>
            </a:fld>
            <a:endParaRPr lang="da-DK" sz="1000" dirty="0"/>
          </a:p>
        </p:txBody>
      </p:sp>
      <p:sp>
        <p:nvSpPr>
          <p:cNvPr id="13" name="Pladsholder til sidefod 1"/>
          <p:cNvSpPr txBox="1">
            <a:spLocks/>
          </p:cNvSpPr>
          <p:nvPr/>
        </p:nvSpPr>
        <p:spPr>
          <a:xfrm>
            <a:off x="861524" y="5656931"/>
            <a:ext cx="4240104" cy="1511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600"/>
              <a:t>/ Landbrugsstyrelsen / Erfaringer fra sagsbehandlingen 2018</a:t>
            </a:r>
            <a:endParaRPr lang="da-DK" sz="600" dirty="0"/>
          </a:p>
        </p:txBody>
      </p:sp>
      <p:sp>
        <p:nvSpPr>
          <p:cNvPr id="14" name="Pladsholder til slidenummer 2"/>
          <p:cNvSpPr txBox="1">
            <a:spLocks/>
          </p:cNvSpPr>
          <p:nvPr/>
        </p:nvSpPr>
        <p:spPr>
          <a:xfrm>
            <a:off x="613060" y="5656931"/>
            <a:ext cx="224158" cy="1511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7EC89C-17A0-4E64-A6D2-B825673CEEDF}" type="slidenum">
              <a:rPr lang="da-DK" sz="600"/>
              <a:pPr/>
              <a:t>59</a:t>
            </a:fld>
            <a:endParaRPr lang="da-DK" sz="600" dirty="0"/>
          </a:p>
        </p:txBody>
      </p:sp>
      <p:sp>
        <p:nvSpPr>
          <p:cNvPr id="19" name="Tekstfelt 18"/>
          <p:cNvSpPr txBox="1"/>
          <p:nvPr/>
        </p:nvSpPr>
        <p:spPr>
          <a:xfrm>
            <a:off x="6728651" y="2003951"/>
            <a:ext cx="49249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78,01</a:t>
            </a:r>
          </a:p>
          <a:p>
            <a:endParaRPr lang="da-DK" sz="1350" dirty="0"/>
          </a:p>
        </p:txBody>
      </p:sp>
      <p:sp>
        <p:nvSpPr>
          <p:cNvPr id="20" name="Tekstfelt 19"/>
          <p:cNvSpPr txBox="1"/>
          <p:nvPr/>
        </p:nvSpPr>
        <p:spPr>
          <a:xfrm>
            <a:off x="4180277" y="4401361"/>
            <a:ext cx="4729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23,41</a:t>
            </a:r>
          </a:p>
          <a:p>
            <a:endParaRPr lang="da-DK" sz="1350" dirty="0"/>
          </a:p>
        </p:txBody>
      </p:sp>
      <p:sp>
        <p:nvSpPr>
          <p:cNvPr id="21" name="Tekstfelt 20"/>
          <p:cNvSpPr txBox="1"/>
          <p:nvPr/>
        </p:nvSpPr>
        <p:spPr>
          <a:xfrm>
            <a:off x="5436475" y="4342450"/>
            <a:ext cx="4729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19,56</a:t>
            </a:r>
          </a:p>
          <a:p>
            <a:endParaRPr lang="da-DK" sz="1350" dirty="0"/>
          </a:p>
        </p:txBody>
      </p:sp>
      <p:sp>
        <p:nvSpPr>
          <p:cNvPr id="22" name="Tekstfelt 21"/>
          <p:cNvSpPr txBox="1"/>
          <p:nvPr/>
        </p:nvSpPr>
        <p:spPr>
          <a:xfrm>
            <a:off x="6692673" y="4332452"/>
            <a:ext cx="46330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350" dirty="0">
                <a:solidFill>
                  <a:schemeClr val="bg1"/>
                </a:solidFill>
              </a:rPr>
              <a:t>21,99</a:t>
            </a:r>
          </a:p>
          <a:p>
            <a:endParaRPr lang="da-DK" sz="1350" dirty="0"/>
          </a:p>
        </p:txBody>
      </p:sp>
      <p:sp>
        <p:nvSpPr>
          <p:cNvPr id="35" name="Tekstfelt 34"/>
          <p:cNvSpPr txBox="1"/>
          <p:nvPr/>
        </p:nvSpPr>
        <p:spPr>
          <a:xfrm>
            <a:off x="7514311" y="4981033"/>
            <a:ext cx="803897" cy="6233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701" dirty="0">
                <a:solidFill>
                  <a:schemeClr val="bg1"/>
                </a:solidFill>
              </a:rPr>
              <a:t>2019</a:t>
            </a:r>
            <a:endParaRPr lang="da-DK" dirty="0">
              <a:solidFill>
                <a:schemeClr val="bg1"/>
              </a:solidFill>
            </a:endParaRPr>
          </a:p>
          <a:p>
            <a:endParaRPr lang="da-DK" sz="1350" dirty="0"/>
          </a:p>
        </p:txBody>
      </p:sp>
      <p:sp>
        <p:nvSpPr>
          <p:cNvPr id="24" name="Tekstfelt 23"/>
          <p:cNvSpPr txBox="1"/>
          <p:nvPr/>
        </p:nvSpPr>
        <p:spPr>
          <a:xfrm>
            <a:off x="2411760" y="2276872"/>
            <a:ext cx="91068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 smtClean="0">
                <a:solidFill>
                  <a:srgbClr val="003127"/>
                </a:solidFill>
              </a:rPr>
              <a:t>76,59%</a:t>
            </a:r>
            <a:endParaRPr lang="da-DK" dirty="0" smtClean="0">
              <a:solidFill>
                <a:srgbClr val="003127"/>
              </a:solidFill>
            </a:endParaRPr>
          </a:p>
          <a:p>
            <a:endParaRPr lang="da-DK" dirty="0" smtClean="0">
              <a:solidFill>
                <a:srgbClr val="003127"/>
              </a:solidFill>
            </a:endParaRPr>
          </a:p>
        </p:txBody>
      </p:sp>
      <p:sp>
        <p:nvSpPr>
          <p:cNvPr id="25" name="Tekstfelt 24"/>
          <p:cNvSpPr txBox="1"/>
          <p:nvPr/>
        </p:nvSpPr>
        <p:spPr>
          <a:xfrm>
            <a:off x="4333569" y="2290727"/>
            <a:ext cx="928461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 smtClean="0">
                <a:solidFill>
                  <a:srgbClr val="003127"/>
                </a:solidFill>
              </a:rPr>
              <a:t>80,44%</a:t>
            </a:r>
          </a:p>
          <a:p>
            <a:endParaRPr lang="da-DK" dirty="0" smtClean="0">
              <a:solidFill>
                <a:srgbClr val="003127"/>
              </a:solidFill>
            </a:endParaRPr>
          </a:p>
        </p:txBody>
      </p:sp>
      <p:sp>
        <p:nvSpPr>
          <p:cNvPr id="26" name="Tekstfelt 25"/>
          <p:cNvSpPr txBox="1"/>
          <p:nvPr/>
        </p:nvSpPr>
        <p:spPr>
          <a:xfrm>
            <a:off x="6423588" y="2290727"/>
            <a:ext cx="951498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 smtClean="0">
                <a:solidFill>
                  <a:srgbClr val="003127"/>
                </a:solidFill>
              </a:rPr>
              <a:t>78,01%</a:t>
            </a:r>
          </a:p>
          <a:p>
            <a:endParaRPr lang="da-DK" dirty="0" smtClean="0">
              <a:solidFill>
                <a:srgbClr val="003127"/>
              </a:solidFill>
            </a:endParaRPr>
          </a:p>
        </p:txBody>
      </p:sp>
      <p:sp>
        <p:nvSpPr>
          <p:cNvPr id="27" name="Tekstfelt 26"/>
          <p:cNvSpPr txBox="1"/>
          <p:nvPr/>
        </p:nvSpPr>
        <p:spPr>
          <a:xfrm>
            <a:off x="2267744" y="4503301"/>
            <a:ext cx="87387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 smtClean="0">
                <a:solidFill>
                  <a:srgbClr val="003127"/>
                </a:solidFill>
              </a:rPr>
              <a:t>23,41%</a:t>
            </a:r>
          </a:p>
          <a:p>
            <a:endParaRPr lang="da-DK" dirty="0" smtClean="0">
              <a:solidFill>
                <a:srgbClr val="003127"/>
              </a:solidFill>
            </a:endParaRPr>
          </a:p>
        </p:txBody>
      </p:sp>
      <p:sp>
        <p:nvSpPr>
          <p:cNvPr id="28" name="Tekstfelt 27"/>
          <p:cNvSpPr txBox="1"/>
          <p:nvPr/>
        </p:nvSpPr>
        <p:spPr>
          <a:xfrm>
            <a:off x="4348233" y="4503301"/>
            <a:ext cx="87387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 smtClean="0">
                <a:solidFill>
                  <a:srgbClr val="003127"/>
                </a:solidFill>
              </a:rPr>
              <a:t>19,56%</a:t>
            </a:r>
          </a:p>
          <a:p>
            <a:endParaRPr lang="da-DK" dirty="0" smtClean="0">
              <a:solidFill>
                <a:srgbClr val="003127"/>
              </a:solidFill>
            </a:endParaRPr>
          </a:p>
        </p:txBody>
      </p:sp>
      <p:sp>
        <p:nvSpPr>
          <p:cNvPr id="30" name="Tekstfelt 29"/>
          <p:cNvSpPr txBox="1"/>
          <p:nvPr/>
        </p:nvSpPr>
        <p:spPr>
          <a:xfrm>
            <a:off x="6438252" y="4503300"/>
            <a:ext cx="895048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 smtClean="0">
                <a:solidFill>
                  <a:srgbClr val="003127"/>
                </a:solidFill>
              </a:rPr>
              <a:t>21,99%</a:t>
            </a:r>
            <a:endParaRPr lang="da-DK" dirty="0" smtClean="0">
              <a:solidFill>
                <a:srgbClr val="003127"/>
              </a:solidFill>
            </a:endParaRPr>
          </a:p>
          <a:p>
            <a:endParaRPr lang="da-DK" dirty="0" smtClean="0">
              <a:solidFill>
                <a:srgbClr val="003127"/>
              </a:solidFill>
            </a:endParaRPr>
          </a:p>
        </p:txBody>
      </p:sp>
      <p:cxnSp>
        <p:nvCxnSpPr>
          <p:cNvPr id="32" name="Lige pilforbindelse 31"/>
          <p:cNvCxnSpPr/>
          <p:nvPr/>
        </p:nvCxnSpPr>
        <p:spPr>
          <a:xfrm flipV="1">
            <a:off x="6845352" y="1231950"/>
            <a:ext cx="1224136" cy="720080"/>
          </a:xfrm>
          <a:prstGeom prst="straightConnector1">
            <a:avLst/>
          </a:prstGeom>
          <a:ln w="76200" cmpd="sng">
            <a:solidFill>
              <a:schemeClr val="accent1">
                <a:shade val="95000"/>
                <a:satMod val="10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/>
          <p:cNvCxnSpPr/>
          <p:nvPr/>
        </p:nvCxnSpPr>
        <p:spPr>
          <a:xfrm>
            <a:off x="6845352" y="5088075"/>
            <a:ext cx="1132119" cy="596720"/>
          </a:xfrm>
          <a:prstGeom prst="straightConnector1">
            <a:avLst/>
          </a:prstGeom>
          <a:ln w="762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2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6" y="2726819"/>
            <a:ext cx="8971428" cy="3676190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sz="quarter" idx="13"/>
          </p:nvPr>
        </p:nvSpPr>
        <p:spPr>
          <a:xfrm>
            <a:off x="373982" y="332656"/>
            <a:ext cx="1187996" cy="4886325"/>
          </a:xfrm>
        </p:spPr>
        <p:txBody>
          <a:bodyPr/>
          <a:lstStyle/>
          <a:p>
            <a:r>
              <a:rPr lang="da-DK" sz="3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rPr>
              <a:t>Faner</a:t>
            </a:r>
            <a:endParaRPr lang="da-DK" sz="3200" dirty="0">
              <a:solidFill>
                <a:srgbClr val="00312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14402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</a:t>
            </a:fld>
            <a:endParaRPr lang="da-DK" sz="10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000" y="454026"/>
            <a:ext cx="2576286" cy="43204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038" y="1400101"/>
            <a:ext cx="1890210" cy="50405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055" y="2178285"/>
            <a:ext cx="1584176" cy="47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87624" y="6328823"/>
            <a:ext cx="4648076" cy="271437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60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240" y="1784240"/>
            <a:ext cx="3289520" cy="32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3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 smtClean="0"/>
              <a:t>Miljø- og økologitilsagn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57" y="1196975"/>
            <a:ext cx="7329487" cy="4886325"/>
          </a:xfr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21602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61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7533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da-DK" sz="3200" dirty="0" smtClean="0"/>
              <a:t>Miljø- og økologitilsagn</a:t>
            </a:r>
            <a:r>
              <a:rPr lang="da-DK" sz="3200" dirty="0"/>
              <a:t/>
            </a:r>
            <a:br>
              <a:rPr lang="da-DK" sz="3200" dirty="0"/>
            </a:br>
            <a:r>
              <a:rPr lang="da-DK" sz="3200" dirty="0"/>
              <a:t/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67423" y="1096022"/>
            <a:ext cx="8208912" cy="4885996"/>
          </a:xfrm>
        </p:spPr>
        <p:txBody>
          <a:bodyPr/>
          <a:lstStyle/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Producentskifte af tilsagn</a:t>
            </a: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Sådan søger du om udbetaling</a:t>
            </a:r>
          </a:p>
          <a:p>
            <a:pPr marL="457200" lvl="0" indent="-457200">
              <a:lnSpc>
                <a:spcPct val="300000"/>
              </a:lnSpc>
              <a:buFont typeface="+mj-lt"/>
              <a:buAutoNum type="alphaUcPeriod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Sådan søger du om gentegning eller nyt tilsagn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87624" y="6398798"/>
            <a:ext cx="4464496" cy="201462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2018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62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5812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100" dirty="0" smtClean="0"/>
              <a:t>Det er vigtigt med grundig forberedelse</a:t>
            </a:r>
            <a:endParaRPr lang="da-DK" sz="31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Start i god tid!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Så har du tid til at ringe til os og få hjælp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Du har tid til at begå fejl og rette din ansøgning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Disse spørgsmål skal du stille dig selv: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Har jeg afgivet marker med tilsagn siden sidste år?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Har jeg modtaget marker med tilsagn?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Hvis ja – skal du udfylde et producentskifte i Tast selv-service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7606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2018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63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7986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Elektronisk </a:t>
            </a:r>
            <a:r>
              <a:rPr lang="da-DK" sz="3200" dirty="0" smtClean="0"/>
              <a:t>producentskifte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388086" cy="201461"/>
          </a:xfrm>
        </p:spPr>
        <p:txBody>
          <a:bodyPr/>
          <a:lstStyle/>
          <a:p>
            <a:r>
              <a:rPr lang="da-DK" sz="1000" dirty="0" smtClean="0"/>
              <a:t>/ </a:t>
            </a:r>
            <a:r>
              <a:rPr lang="da-DK" sz="1000" dirty="0"/>
              <a:t>Landbrugsstyrelsen / Landbrugsseminar / Fællesskema og IMK 2019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64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861292"/>
            <a:ext cx="3066704" cy="2952328"/>
          </a:xfrm>
          <a:prstGeom prst="rect">
            <a:avLst/>
          </a:prstGeom>
        </p:spPr>
      </p:pic>
      <p:sp>
        <p:nvSpPr>
          <p:cNvPr id="7" name="Pladsholder til indhold 2"/>
          <p:cNvSpPr txBox="1">
            <a:spLocks/>
          </p:cNvSpPr>
          <p:nvPr/>
        </p:nvSpPr>
        <p:spPr>
          <a:xfrm>
            <a:off x="639602" y="1340768"/>
            <a:ext cx="4896544" cy="30243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Gælder kun: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Økologisk Arealtilskud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Pleje af græs- og naturarealer</a:t>
            </a:r>
          </a:p>
          <a:p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Andre tilsagn og økologisk status: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Producentskifte på papirskema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Send evt. et print af det elektroniske skema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Overdragelse af betalingsrettigheder sender du særskilt på det sædvanlige skema i Tast selv-service</a:t>
            </a:r>
          </a:p>
          <a:p>
            <a:pPr>
              <a:buFont typeface="Arial" panose="020B0604020202020204" pitchFamily="34" charset="0"/>
              <a:buNone/>
            </a:pPr>
            <a:endParaRPr lang="da-DK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41076" y="854499"/>
            <a:ext cx="7661277" cy="2519368"/>
          </a:xfrm>
        </p:spPr>
        <p:txBody>
          <a:bodyPr/>
          <a:lstStyle/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Du får overført markerne automatisk og inden for få minutter, når:</a:t>
            </a:r>
          </a:p>
          <a:p>
            <a:endParaRPr lang="da-DK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- overdragelsesdatoen er sat til dags dato eller før</a:t>
            </a: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- erhverver har godkendt med sin NemID</a:t>
            </a:r>
          </a:p>
          <a:p>
            <a:pPr>
              <a:buNone/>
            </a:pP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Producentskifte i Tast selv-service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65</a:t>
            </a:fld>
            <a:endParaRPr lang="da-DK" sz="1000" dirty="0"/>
          </a:p>
        </p:txBody>
      </p:sp>
      <p:sp>
        <p:nvSpPr>
          <p:cNvPr id="1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59287" y="6453404"/>
            <a:ext cx="5224140" cy="139960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grpSp>
        <p:nvGrpSpPr>
          <p:cNvPr id="9" name="Gruppe 8"/>
          <p:cNvGrpSpPr/>
          <p:nvPr/>
        </p:nvGrpSpPr>
        <p:grpSpPr>
          <a:xfrm>
            <a:off x="848838" y="2861440"/>
            <a:ext cx="7253208" cy="3544602"/>
            <a:chOff x="848838" y="2861440"/>
            <a:chExt cx="7253208" cy="3544602"/>
          </a:xfrm>
        </p:grpSpPr>
        <p:pic>
          <p:nvPicPr>
            <p:cNvPr id="8" name="Billed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0819" y="3774042"/>
              <a:ext cx="1698372" cy="2624757"/>
            </a:xfrm>
            <a:prstGeom prst="rect">
              <a:avLst/>
            </a:prstGeom>
          </p:spPr>
        </p:pic>
        <p:grpSp>
          <p:nvGrpSpPr>
            <p:cNvPr id="6" name="Gruppe 5"/>
            <p:cNvGrpSpPr/>
            <p:nvPr/>
          </p:nvGrpSpPr>
          <p:grpSpPr>
            <a:xfrm>
              <a:off x="848838" y="2861440"/>
              <a:ext cx="7253208" cy="3544602"/>
              <a:chOff x="848838" y="2861440"/>
              <a:chExt cx="7253208" cy="3544602"/>
            </a:xfrm>
          </p:grpSpPr>
          <p:grpSp>
            <p:nvGrpSpPr>
              <p:cNvPr id="7" name="Gruppe 6"/>
              <p:cNvGrpSpPr/>
              <p:nvPr/>
            </p:nvGrpSpPr>
            <p:grpSpPr>
              <a:xfrm>
                <a:off x="1244236" y="2861440"/>
                <a:ext cx="6857810" cy="3544602"/>
                <a:chOff x="1244236" y="2861440"/>
                <a:chExt cx="6857810" cy="3544602"/>
              </a:xfrm>
            </p:grpSpPr>
            <p:grpSp>
              <p:nvGrpSpPr>
                <p:cNvPr id="22" name="Gruppe 21"/>
                <p:cNvGrpSpPr/>
                <p:nvPr/>
              </p:nvGrpSpPr>
              <p:grpSpPr>
                <a:xfrm>
                  <a:off x="2337657" y="3729532"/>
                  <a:ext cx="3187250" cy="2676510"/>
                  <a:chOff x="2339752" y="2276872"/>
                  <a:chExt cx="3064115" cy="2420738"/>
                </a:xfrm>
              </p:grpSpPr>
              <p:pic>
                <p:nvPicPr>
                  <p:cNvPr id="23" name="Billede 22"/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4236" y="3441661"/>
                    <a:ext cx="1253827" cy="1255949"/>
                  </a:xfrm>
                  <a:prstGeom prst="rect">
                    <a:avLst/>
                  </a:prstGeom>
                </p:spPr>
              </p:pic>
              <p:pic>
                <p:nvPicPr>
                  <p:cNvPr id="24" name="Billede 23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39752" y="2276872"/>
                    <a:ext cx="1378311" cy="1375983"/>
                  </a:xfrm>
                  <a:prstGeom prst="rect">
                    <a:avLst/>
                  </a:prstGeom>
                </p:spPr>
              </p:pic>
              <p:sp>
                <p:nvSpPr>
                  <p:cNvPr id="29" name="Højrepil 28"/>
                  <p:cNvSpPr/>
                  <p:nvPr/>
                </p:nvSpPr>
                <p:spPr>
                  <a:xfrm>
                    <a:off x="4031945" y="2980942"/>
                    <a:ext cx="1371922" cy="339411"/>
                  </a:xfrm>
                  <a:prstGeom prst="rightArrow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lang="da-DK" dirty="0" err="1" smtClean="0"/>
                  </a:p>
                </p:txBody>
              </p:sp>
            </p:grpSp>
            <p:sp>
              <p:nvSpPr>
                <p:cNvPr id="11" name="Oval billedforklaring 10"/>
                <p:cNvSpPr/>
                <p:nvPr/>
              </p:nvSpPr>
              <p:spPr>
                <a:xfrm>
                  <a:off x="1244236" y="2861440"/>
                  <a:ext cx="1296144" cy="901266"/>
                </a:xfrm>
                <a:prstGeom prst="wedgeEllipseCallout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a-DK" dirty="0" err="1" smtClean="0"/>
                </a:p>
              </p:txBody>
            </p:sp>
            <p:sp>
              <p:nvSpPr>
                <p:cNvPr id="30" name="Oval billedforklaring 29"/>
                <p:cNvSpPr/>
                <p:nvPr/>
              </p:nvSpPr>
              <p:spPr>
                <a:xfrm>
                  <a:off x="6805902" y="2872776"/>
                  <a:ext cx="1296144" cy="901266"/>
                </a:xfrm>
                <a:prstGeom prst="wedgeEllipseCallout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a-DK" dirty="0" err="1" smtClean="0"/>
                </a:p>
              </p:txBody>
            </p:sp>
            <p:sp>
              <p:nvSpPr>
                <p:cNvPr id="31" name="Højrepil 30"/>
                <p:cNvSpPr/>
                <p:nvPr/>
              </p:nvSpPr>
              <p:spPr>
                <a:xfrm rot="10800000">
                  <a:off x="4006613" y="4995885"/>
                  <a:ext cx="1427054" cy="375273"/>
                </a:xfrm>
                <a:prstGeom prst="rightArrow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a-DK" dirty="0" err="1" smtClean="0"/>
                </a:p>
              </p:txBody>
            </p:sp>
          </p:grpSp>
          <p:pic>
            <p:nvPicPr>
              <p:cNvPr id="4" name="Billede 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8838" y="4028503"/>
                <a:ext cx="1494730" cy="23100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111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Vigtigt at snakke med hinanden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1512803"/>
            <a:ext cx="7845669" cy="4885996"/>
          </a:xfrm>
        </p:spPr>
        <p:txBody>
          <a:bodyPr/>
          <a:lstStyle/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Det er kun overdrager, som kan udfylde producentskifteskemaet.</a:t>
            </a:r>
          </a:p>
          <a:p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Derfor skal I på forhånd aftale:</a:t>
            </a: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- hvilke marker eller dele af marker bliver overdraget?</a:t>
            </a:r>
          </a:p>
          <a:p>
            <a:endParaRPr lang="da-DK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- skal tilsagnet følge med, eller skal det ophøre?</a:t>
            </a:r>
          </a:p>
          <a:p>
            <a:endParaRPr lang="da-DK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- skal eventuelle tillæg til fx reduceret N-tilførsel følge med eller ophøre?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66</a:t>
            </a:fld>
            <a:endParaRPr lang="da-DK" sz="1000" dirty="0"/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43205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2491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668756"/>
          </a:xfrm>
        </p:spPr>
        <p:txBody>
          <a:bodyPr/>
          <a:lstStyle/>
          <a:p>
            <a:r>
              <a:rPr lang="da-DK" sz="3200" dirty="0" smtClean="0"/>
              <a:t>Frister for producentskifte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67</a:t>
            </a:fld>
            <a:endParaRPr lang="da-DK" sz="1000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133886"/>
              </p:ext>
            </p:extLst>
          </p:nvPr>
        </p:nvGraphicFramePr>
        <p:xfrm>
          <a:off x="323346" y="1629414"/>
          <a:ext cx="849706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454"/>
                <a:gridCol w="3240360"/>
                <a:gridCol w="2808252"/>
              </a:tblGrid>
              <a:tr h="891540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Overdragelse af rådigheden for arealet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Hvem skal søge om udbetaling i fællesskemaet?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Producentskiftet</a:t>
                      </a:r>
                      <a:r>
                        <a:rPr lang="da-DK" sz="2000" baseline="0" dirty="0" smtClean="0"/>
                        <a:t> for tilsagnet skal indsendes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17. april 2019 eller tidligere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Erhverver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Senest den 13. maj 2019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</a:tr>
              <a:tr h="789776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Fra 18. april 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Overdrager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Tidligst efter den 13. maj  Senest fristen for </a:t>
                      </a:r>
                      <a:r>
                        <a:rPr lang="da-DK" sz="2000" dirty="0" smtClean="0"/>
                        <a:t>Fællesskema </a:t>
                      </a:r>
                      <a:r>
                        <a:rPr lang="da-DK" sz="2000" dirty="0" smtClean="0"/>
                        <a:t>2020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</a:tr>
              <a:tr h="480060">
                <a:tc gridSpan="3">
                  <a:txBody>
                    <a:bodyPr/>
                    <a:lstStyle/>
                    <a:p>
                      <a:r>
                        <a:rPr lang="da-DK" sz="2000" dirty="0" smtClean="0"/>
                        <a:t>Husk at den økologiske status skal flyttes straks.</a:t>
                      </a:r>
                      <a:endParaRPr lang="da-DK" sz="2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uppe 6"/>
          <p:cNvGrpSpPr/>
          <p:nvPr/>
        </p:nvGrpSpPr>
        <p:grpSpPr>
          <a:xfrm>
            <a:off x="1196822" y="4924758"/>
            <a:ext cx="7297891" cy="1486256"/>
            <a:chOff x="1264517" y="590262"/>
            <a:chExt cx="7297891" cy="1486256"/>
          </a:xfrm>
        </p:grpSpPr>
        <p:grpSp>
          <p:nvGrpSpPr>
            <p:cNvPr id="9" name="Gruppe 8"/>
            <p:cNvGrpSpPr/>
            <p:nvPr/>
          </p:nvGrpSpPr>
          <p:grpSpPr>
            <a:xfrm>
              <a:off x="2843808" y="590262"/>
              <a:ext cx="3706790" cy="1486256"/>
              <a:chOff x="818792" y="614999"/>
              <a:chExt cx="3706790" cy="1486256"/>
            </a:xfrm>
          </p:grpSpPr>
          <p:pic>
            <p:nvPicPr>
              <p:cNvPr id="12" name="Billede 1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8792" y="640961"/>
                <a:ext cx="944896" cy="1460294"/>
              </a:xfrm>
              <a:prstGeom prst="rect">
                <a:avLst/>
              </a:prstGeom>
            </p:spPr>
          </p:pic>
          <p:pic>
            <p:nvPicPr>
              <p:cNvPr id="13" name="Billede 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3887" y="614999"/>
                <a:ext cx="961695" cy="1486256"/>
              </a:xfrm>
              <a:prstGeom prst="rect">
                <a:avLst/>
              </a:prstGeom>
            </p:spPr>
          </p:pic>
          <p:sp>
            <p:nvSpPr>
              <p:cNvPr id="14" name="Højrepil 13"/>
              <p:cNvSpPr/>
              <p:nvPr/>
            </p:nvSpPr>
            <p:spPr>
              <a:xfrm>
                <a:off x="1933435" y="1170490"/>
                <a:ext cx="1427054" cy="375273"/>
              </a:xfrm>
              <a:prstGeom prst="rightArrow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a-DK" dirty="0" err="1" smtClean="0"/>
              </a:p>
            </p:txBody>
          </p:sp>
        </p:grpSp>
        <p:sp>
          <p:nvSpPr>
            <p:cNvPr id="10" name="Tekstfelt 9"/>
            <p:cNvSpPr txBox="1"/>
            <p:nvPr/>
          </p:nvSpPr>
          <p:spPr>
            <a:xfrm>
              <a:off x="1264517" y="1145753"/>
              <a:ext cx="205074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b="1" dirty="0" smtClean="0"/>
                <a:t>Overdrager</a:t>
              </a:r>
            </a:p>
          </p:txBody>
        </p:sp>
        <p:sp>
          <p:nvSpPr>
            <p:cNvPr id="11" name="Tekstfelt 10"/>
            <p:cNvSpPr txBox="1"/>
            <p:nvPr/>
          </p:nvSpPr>
          <p:spPr>
            <a:xfrm>
              <a:off x="6511661" y="1238948"/>
              <a:ext cx="205074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b="1" dirty="0" smtClean="0"/>
                <a:t>Erhverver</a:t>
              </a:r>
            </a:p>
          </p:txBody>
        </p:sp>
      </p:grpSp>
      <p:sp>
        <p:nvSpPr>
          <p:cNvPr id="15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0406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7102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Her kan du finde vejledninger og guides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68</a:t>
            </a:fld>
            <a:endParaRPr lang="da-DK" sz="1000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28" y="957866"/>
            <a:ext cx="8267700" cy="136346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28" y="2347840"/>
            <a:ext cx="8267700" cy="271859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2148014"/>
            <a:ext cx="6493421" cy="4166354"/>
          </a:xfrm>
          <a:prstGeom prst="rect">
            <a:avLst/>
          </a:prstGeom>
        </p:spPr>
      </p:pic>
      <p:sp>
        <p:nvSpPr>
          <p:cNvPr id="11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51702" y="6398799"/>
            <a:ext cx="4716441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7125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Sådan </a:t>
            </a:r>
            <a:r>
              <a:rPr lang="da-DK" sz="3200" dirty="0" smtClean="0"/>
              <a:t>opretter du </a:t>
            </a:r>
            <a:r>
              <a:rPr lang="da-DK" sz="3200" dirty="0"/>
              <a:t>et </a:t>
            </a:r>
            <a:r>
              <a:rPr lang="da-DK" sz="3200" dirty="0" smtClean="0"/>
              <a:t>producentskifte 1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69</a:t>
            </a:fld>
            <a:endParaRPr lang="da-DK" sz="10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grpSp>
        <p:nvGrpSpPr>
          <p:cNvPr id="4" name="Gruppe 3"/>
          <p:cNvGrpSpPr/>
          <p:nvPr/>
        </p:nvGrpSpPr>
        <p:grpSpPr>
          <a:xfrm>
            <a:off x="255711" y="1628800"/>
            <a:ext cx="8632333" cy="2607783"/>
            <a:chOff x="179512" y="746991"/>
            <a:chExt cx="8632333" cy="2607783"/>
          </a:xfrm>
        </p:grpSpPr>
        <p:grpSp>
          <p:nvGrpSpPr>
            <p:cNvPr id="3" name="Gruppe 2"/>
            <p:cNvGrpSpPr/>
            <p:nvPr/>
          </p:nvGrpSpPr>
          <p:grpSpPr>
            <a:xfrm>
              <a:off x="179512" y="779972"/>
              <a:ext cx="8632333" cy="2574802"/>
              <a:chOff x="179512" y="779972"/>
              <a:chExt cx="8632333" cy="2574802"/>
            </a:xfrm>
          </p:grpSpPr>
          <p:pic>
            <p:nvPicPr>
              <p:cNvPr id="7" name="Billed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512" y="779972"/>
                <a:ext cx="8572500" cy="2486025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11" name="Billed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32877" y="2924944"/>
                <a:ext cx="2578968" cy="429830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</p:pic>
        </p:grpSp>
        <p:pic>
          <p:nvPicPr>
            <p:cNvPr id="10" name="Billed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746991"/>
              <a:ext cx="2016219" cy="504057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</p:grpSp>
      <p:sp>
        <p:nvSpPr>
          <p:cNvPr id="9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64807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8411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286" y="1657698"/>
            <a:ext cx="6123758" cy="36781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1114643" cy="468000"/>
          </a:xfrm>
        </p:spPr>
        <p:txBody>
          <a:bodyPr/>
          <a:lstStyle/>
          <a:p>
            <a:r>
              <a:rPr lang="da-DK" sz="3200" dirty="0" smtClean="0">
                <a:solidFill>
                  <a:schemeClr val="tx1"/>
                </a:solidFill>
              </a:rPr>
              <a:t>Faner</a:t>
            </a:r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/>
          </p:nvPr>
        </p:nvSpPr>
        <p:spPr>
          <a:xfrm>
            <a:off x="395536" y="1385847"/>
            <a:ext cx="2268116" cy="4886325"/>
          </a:xfrm>
        </p:spPr>
        <p:txBody>
          <a:bodyPr/>
          <a:lstStyle/>
          <a:p>
            <a:pPr algn="ctr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Hvis du har indsendt  fællesskema i 2018, er der en 2019 kladde klar til dig.</a:t>
            </a:r>
          </a:p>
          <a:p>
            <a:pPr algn="ctr"/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Klik på ”Fællesskema 2019” for at begynde ansøgningen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7606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3048322"/>
            <a:ext cx="2339235" cy="39569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4621138"/>
            <a:ext cx="5825204" cy="7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Sådan </a:t>
            </a:r>
            <a:r>
              <a:rPr lang="da-DK" sz="3200" dirty="0" smtClean="0"/>
              <a:t>opretter du </a:t>
            </a:r>
            <a:r>
              <a:rPr lang="da-DK" sz="3200" dirty="0"/>
              <a:t>et </a:t>
            </a:r>
            <a:r>
              <a:rPr lang="da-DK" sz="3200" dirty="0" smtClean="0"/>
              <a:t>producentskifte 2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70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80703"/>
            <a:ext cx="8591550" cy="344805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66" y="1530987"/>
            <a:ext cx="8270626" cy="86409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05" y="3380522"/>
            <a:ext cx="2762668" cy="55253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3799917"/>
            <a:ext cx="2016224" cy="50405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3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3639964" cy="201461"/>
          </a:xfrm>
        </p:spPr>
        <p:txBody>
          <a:bodyPr/>
          <a:lstStyle/>
          <a:p>
            <a:r>
              <a:rPr lang="da-DK" dirty="0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14" name="Pladsholder til indhold 2"/>
          <p:cNvSpPr txBox="1">
            <a:spLocks/>
          </p:cNvSpPr>
          <p:nvPr/>
        </p:nvSpPr>
        <p:spPr>
          <a:xfrm>
            <a:off x="107505" y="4429484"/>
            <a:ext cx="8180454" cy="2519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65" y="4676613"/>
            <a:ext cx="8503317" cy="2064755"/>
          </a:xfr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3706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Tilknyt markkort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808936"/>
            <a:ext cx="7845669" cy="4885996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71</a:t>
            </a:fld>
            <a:endParaRPr lang="da-DK" sz="1000" dirty="0"/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7606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779972"/>
            <a:ext cx="5167996" cy="156145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8514"/>
            <a:ext cx="9144000" cy="4123409"/>
          </a:xfrm>
          <a:prstGeom prst="rect">
            <a:avLst/>
          </a:prstGeom>
        </p:spPr>
      </p:pic>
      <p:sp>
        <p:nvSpPr>
          <p:cNvPr id="10" name="Afrundet rektangel 9"/>
          <p:cNvSpPr/>
          <p:nvPr/>
        </p:nvSpPr>
        <p:spPr>
          <a:xfrm>
            <a:off x="4788024" y="1268761"/>
            <a:ext cx="936104" cy="100811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4" y="5805264"/>
            <a:ext cx="4593087" cy="40001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861048"/>
            <a:ext cx="3194547" cy="61917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3" y="3861048"/>
            <a:ext cx="2207747" cy="5887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389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Opsplit marker hvis nødvendigt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1142588"/>
            <a:ext cx="7845669" cy="4885996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Opsplit marker, hvis du afgiver en del af marken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Lad begge dele af marken blive i kortet 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– ellers medfører det manuel sagsbehandling</a:t>
            </a: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72</a:t>
            </a:fld>
            <a:endParaRPr lang="da-DK" sz="1000" dirty="0"/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0406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grpSp>
        <p:nvGrpSpPr>
          <p:cNvPr id="4" name="Gruppe 3"/>
          <p:cNvGrpSpPr/>
          <p:nvPr/>
        </p:nvGrpSpPr>
        <p:grpSpPr>
          <a:xfrm>
            <a:off x="1146204" y="2420888"/>
            <a:ext cx="6345052" cy="5403315"/>
            <a:chOff x="818792" y="1217147"/>
            <a:chExt cx="6345052" cy="5403315"/>
          </a:xfrm>
        </p:grpSpPr>
        <p:pic>
          <p:nvPicPr>
            <p:cNvPr id="6" name="Pladsholder til indhold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7616" y="1217147"/>
              <a:ext cx="6016228" cy="540331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8" name="Pladsholder til indhold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8792" y="2132856"/>
              <a:ext cx="2232248" cy="720080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088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Så udfylder du skemaet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841986"/>
            <a:ext cx="7845669" cy="4885996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1. Hent markerne fra kortet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2. Oplys dato (i dag eller tidligere)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3. Sæt hak ved marker, du skal afgive – med eller uden at tilsagnet følger med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4. Økologer kan også fravælge tillæg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5. Overdrager underskriver med NemID</a:t>
            </a: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73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70263"/>
            <a:ext cx="12121948" cy="3570511"/>
          </a:xfrm>
          <a:prstGeom prst="rect">
            <a:avLst/>
          </a:prstGeom>
        </p:spPr>
      </p:pic>
      <p:sp>
        <p:nvSpPr>
          <p:cNvPr id="6" name="Afrundet rektangel 5"/>
          <p:cNvSpPr/>
          <p:nvPr/>
        </p:nvSpPr>
        <p:spPr>
          <a:xfrm>
            <a:off x="2267744" y="3363996"/>
            <a:ext cx="864096" cy="279776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8" name="Afrundet rektangel 7"/>
          <p:cNvSpPr/>
          <p:nvPr/>
        </p:nvSpPr>
        <p:spPr>
          <a:xfrm>
            <a:off x="4067944" y="3349754"/>
            <a:ext cx="3384376" cy="279776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9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87624" y="6329699"/>
            <a:ext cx="4576068" cy="2705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4" name="Tekstfelt 3"/>
          <p:cNvSpPr txBox="1"/>
          <p:nvPr/>
        </p:nvSpPr>
        <p:spPr>
          <a:xfrm>
            <a:off x="6300192" y="5188550"/>
            <a:ext cx="1440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 smtClean="0"/>
              <a:t>v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6300192" y="5517232"/>
            <a:ext cx="1440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 smtClean="0"/>
              <a:t>v</a:t>
            </a:r>
          </a:p>
        </p:txBody>
      </p:sp>
      <p:sp>
        <p:nvSpPr>
          <p:cNvPr id="11" name="Afrundet rektangel 10"/>
          <p:cNvSpPr/>
          <p:nvPr/>
        </p:nvSpPr>
        <p:spPr>
          <a:xfrm>
            <a:off x="3131840" y="3349754"/>
            <a:ext cx="936104" cy="279776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86433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Så kan erhverver underskrive skemaet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74</a:t>
            </a:fld>
            <a:endParaRPr lang="da-DK" sz="1000" dirty="0"/>
          </a:p>
        </p:txBody>
      </p:sp>
      <p:sp>
        <p:nvSpPr>
          <p:cNvPr id="18" name="Pladsholder til indhold 2"/>
          <p:cNvSpPr txBox="1">
            <a:spLocks/>
          </p:cNvSpPr>
          <p:nvPr/>
        </p:nvSpPr>
        <p:spPr>
          <a:xfrm>
            <a:off x="683817" y="4158326"/>
            <a:ext cx="7845669" cy="1093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Nu ligger markerne hos den rigtige landmand i fællesskemaet og IMK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STOR </a:t>
            </a:r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FORDEL at begge parter har underskrevet producentskiftet, før du går i gang med fællesskemaet.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NB: konsulent får ikke automatisk besked – så snak sammen!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Pladsholder til indhold 2"/>
          <p:cNvSpPr txBox="1">
            <a:spLocks/>
          </p:cNvSpPr>
          <p:nvPr/>
        </p:nvSpPr>
        <p:spPr>
          <a:xfrm>
            <a:off x="649043" y="1008322"/>
            <a:ext cx="7845669" cy="1093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Erhverver får en mail og underskriver med NemID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79209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grpSp>
        <p:nvGrpSpPr>
          <p:cNvPr id="3" name="Gruppe 2"/>
          <p:cNvGrpSpPr/>
          <p:nvPr/>
        </p:nvGrpSpPr>
        <p:grpSpPr>
          <a:xfrm>
            <a:off x="779595" y="1227526"/>
            <a:ext cx="7077414" cy="2495602"/>
            <a:chOff x="779595" y="1227526"/>
            <a:chExt cx="7077414" cy="2495602"/>
          </a:xfrm>
        </p:grpSpPr>
        <p:grpSp>
          <p:nvGrpSpPr>
            <p:cNvPr id="20" name="Gruppe 19"/>
            <p:cNvGrpSpPr/>
            <p:nvPr/>
          </p:nvGrpSpPr>
          <p:grpSpPr>
            <a:xfrm>
              <a:off x="2170004" y="1302390"/>
              <a:ext cx="5687005" cy="2420738"/>
              <a:chOff x="2342335" y="2723460"/>
              <a:chExt cx="5687005" cy="2420738"/>
            </a:xfrm>
          </p:grpSpPr>
          <p:grpSp>
            <p:nvGrpSpPr>
              <p:cNvPr id="16" name="Gruppe 15"/>
              <p:cNvGrpSpPr/>
              <p:nvPr/>
            </p:nvGrpSpPr>
            <p:grpSpPr>
              <a:xfrm>
                <a:off x="2342335" y="2723460"/>
                <a:ext cx="5687005" cy="2420738"/>
                <a:chOff x="2339752" y="2276872"/>
                <a:chExt cx="5687005" cy="2420738"/>
              </a:xfrm>
            </p:grpSpPr>
            <p:pic>
              <p:nvPicPr>
                <p:cNvPr id="11" name="Billede 1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48446" y="2276872"/>
                  <a:ext cx="1378311" cy="1375983"/>
                </a:xfrm>
                <a:prstGeom prst="rect">
                  <a:avLst/>
                </a:prstGeom>
              </p:spPr>
            </p:pic>
            <p:grpSp>
              <p:nvGrpSpPr>
                <p:cNvPr id="15" name="Gruppe 14"/>
                <p:cNvGrpSpPr/>
                <p:nvPr/>
              </p:nvGrpSpPr>
              <p:grpSpPr>
                <a:xfrm>
                  <a:off x="2339752" y="2276872"/>
                  <a:ext cx="5681145" cy="2420738"/>
                  <a:chOff x="2339752" y="2276872"/>
                  <a:chExt cx="5681145" cy="2420738"/>
                </a:xfrm>
              </p:grpSpPr>
              <p:pic>
                <p:nvPicPr>
                  <p:cNvPr id="8" name="Billede 7"/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4236" y="3441661"/>
                    <a:ext cx="1253827" cy="1255949"/>
                  </a:xfrm>
                  <a:prstGeom prst="rect">
                    <a:avLst/>
                  </a:prstGeom>
                </p:spPr>
              </p:pic>
              <p:pic>
                <p:nvPicPr>
                  <p:cNvPr id="9" name="Billede 8"/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39752" y="2276872"/>
                    <a:ext cx="1378311" cy="1375983"/>
                  </a:xfrm>
                  <a:prstGeom prst="rect">
                    <a:avLst/>
                  </a:prstGeom>
                </p:spPr>
              </p:pic>
              <p:grpSp>
                <p:nvGrpSpPr>
                  <p:cNvPr id="19" name="Gruppe 18"/>
                  <p:cNvGrpSpPr/>
                  <p:nvPr/>
                </p:nvGrpSpPr>
                <p:grpSpPr>
                  <a:xfrm>
                    <a:off x="3931164" y="2838118"/>
                    <a:ext cx="4089733" cy="1791077"/>
                    <a:chOff x="4229540" y="3507549"/>
                    <a:chExt cx="4089733" cy="1791077"/>
                  </a:xfrm>
                </p:grpSpPr>
                <p:pic>
                  <p:nvPicPr>
                    <p:cNvPr id="12" name="Billede 11"/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40032" y="4019385"/>
                      <a:ext cx="1279241" cy="127924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Højrepil 16"/>
                    <p:cNvSpPr/>
                    <p:nvPr/>
                  </p:nvSpPr>
                  <p:spPr>
                    <a:xfrm>
                      <a:off x="4229540" y="3507549"/>
                      <a:ext cx="1134355" cy="1010616"/>
                    </a:xfrm>
                    <a:prstGeom prst="rightArrow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72000" tIns="72000" rIns="72000" bIns="72000" rtlCol="0" anchor="ctr"/>
                    <a:lstStyle/>
                    <a:p>
                      <a:pPr algn="ctr"/>
                      <a:endParaRPr lang="da-DK" dirty="0" err="1" smtClean="0"/>
                    </a:p>
                  </p:txBody>
                </p:sp>
              </p:grpSp>
            </p:grpSp>
          </p:grpSp>
          <p:pic>
            <p:nvPicPr>
              <p:cNvPr id="7" name="Billede 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V="1">
                <a:off x="3925304" y="3419697"/>
                <a:ext cx="719302" cy="719302"/>
              </a:xfrm>
              <a:prstGeom prst="rect">
                <a:avLst/>
              </a:prstGeom>
            </p:spPr>
          </p:pic>
        </p:grpSp>
        <p:pic>
          <p:nvPicPr>
            <p:cNvPr id="23" name="Billed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595" y="1344676"/>
              <a:ext cx="1494730" cy="2310037"/>
            </a:xfrm>
            <a:prstGeom prst="rect">
              <a:avLst/>
            </a:prstGeom>
          </p:spPr>
        </p:pic>
        <p:pic>
          <p:nvPicPr>
            <p:cNvPr id="24" name="Billede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6852" y="1227526"/>
              <a:ext cx="1614801" cy="2495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Udbetaling af miljø- og økologtilsagn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38" y="1196975"/>
            <a:ext cx="7299325" cy="4886325"/>
          </a:xfr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75</a:t>
            </a:fld>
            <a:endParaRPr lang="da-DK" sz="1000" dirty="0"/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93610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1066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Vigtigste nyheder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956776"/>
            <a:ext cx="7845669" cy="2448272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Du får udbetalt støtte til overlappet mellem din indtegnede mark og styrelsens indtegnede tilsagn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Gælder for tilsagnstype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- 36 og 37 (økologi)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- 66 og 67 (pleje)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76</a:t>
            </a:fld>
            <a:endParaRPr lang="da-DK" sz="1000" dirty="0"/>
          </a:p>
        </p:txBody>
      </p:sp>
      <p:grpSp>
        <p:nvGrpSpPr>
          <p:cNvPr id="9" name="Gruppe 8"/>
          <p:cNvGrpSpPr/>
          <p:nvPr/>
        </p:nvGrpSpPr>
        <p:grpSpPr>
          <a:xfrm>
            <a:off x="4788024" y="1396157"/>
            <a:ext cx="3479078" cy="2088232"/>
            <a:chOff x="3181154" y="2782009"/>
            <a:chExt cx="5120113" cy="3645311"/>
          </a:xfrm>
        </p:grpSpPr>
        <p:sp>
          <p:nvSpPr>
            <p:cNvPr id="7" name="Rektangel 6"/>
            <p:cNvSpPr/>
            <p:nvPr/>
          </p:nvSpPr>
          <p:spPr>
            <a:xfrm>
              <a:off x="3635783" y="2960681"/>
              <a:ext cx="4665484" cy="3287966"/>
            </a:xfrm>
            <a:prstGeom prst="rect">
              <a:avLst/>
            </a:prstGeom>
            <a:pattFill prst="wdUpDiag">
              <a:fgClr>
                <a:srgbClr val="00B0F0"/>
              </a:fgClr>
              <a:bgClr>
                <a:schemeClr val="bg1"/>
              </a:bgClr>
            </a:patt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Kombinationstegning 7"/>
            <p:cNvSpPr/>
            <p:nvPr/>
          </p:nvSpPr>
          <p:spPr>
            <a:xfrm>
              <a:off x="3181154" y="2782009"/>
              <a:ext cx="5086705" cy="3645311"/>
            </a:xfrm>
            <a:custGeom>
              <a:avLst/>
              <a:gdLst>
                <a:gd name="connsiteX0" fmla="*/ 0 w 3032449"/>
                <a:gd name="connsiteY0" fmla="*/ 100732 h 2528943"/>
                <a:gd name="connsiteX1" fmla="*/ 0 w 3032449"/>
                <a:gd name="connsiteY1" fmla="*/ 100732 h 2528943"/>
                <a:gd name="connsiteX2" fmla="*/ 998375 w 3032449"/>
                <a:gd name="connsiteY2" fmla="*/ 91402 h 2528943"/>
                <a:gd name="connsiteX3" fmla="*/ 1240971 w 3032449"/>
                <a:gd name="connsiteY3" fmla="*/ 72741 h 2528943"/>
                <a:gd name="connsiteX4" fmla="*/ 1586204 w 3032449"/>
                <a:gd name="connsiteY4" fmla="*/ 54079 h 2528943"/>
                <a:gd name="connsiteX5" fmla="*/ 1716833 w 3032449"/>
                <a:gd name="connsiteY5" fmla="*/ 44749 h 2528943"/>
                <a:gd name="connsiteX6" fmla="*/ 1744824 w 3032449"/>
                <a:gd name="connsiteY6" fmla="*/ 35418 h 2528943"/>
                <a:gd name="connsiteX7" fmla="*/ 1884784 w 3032449"/>
                <a:gd name="connsiteY7" fmla="*/ 16757 h 2528943"/>
                <a:gd name="connsiteX8" fmla="*/ 2071396 w 3032449"/>
                <a:gd name="connsiteY8" fmla="*/ 16757 h 2528943"/>
                <a:gd name="connsiteX9" fmla="*/ 2099388 w 3032449"/>
                <a:gd name="connsiteY9" fmla="*/ 35418 h 2528943"/>
                <a:gd name="connsiteX10" fmla="*/ 2146041 w 3032449"/>
                <a:gd name="connsiteY10" fmla="*/ 44749 h 2528943"/>
                <a:gd name="connsiteX11" fmla="*/ 2323322 w 3032449"/>
                <a:gd name="connsiteY11" fmla="*/ 54079 h 2528943"/>
                <a:gd name="connsiteX12" fmla="*/ 2369975 w 3032449"/>
                <a:gd name="connsiteY12" fmla="*/ 72741 h 2528943"/>
                <a:gd name="connsiteX13" fmla="*/ 2640563 w 3032449"/>
                <a:gd name="connsiteY13" fmla="*/ 54079 h 2528943"/>
                <a:gd name="connsiteX14" fmla="*/ 2771192 w 3032449"/>
                <a:gd name="connsiteY14" fmla="*/ 44749 h 2528943"/>
                <a:gd name="connsiteX15" fmla="*/ 2864498 w 3032449"/>
                <a:gd name="connsiteY15" fmla="*/ 54079 h 2528943"/>
                <a:gd name="connsiteX16" fmla="*/ 2873828 w 3032449"/>
                <a:gd name="connsiteY16" fmla="*/ 91402 h 2528943"/>
                <a:gd name="connsiteX17" fmla="*/ 2967135 w 3032449"/>
                <a:gd name="connsiteY17" fmla="*/ 100732 h 2528943"/>
                <a:gd name="connsiteX18" fmla="*/ 2976465 w 3032449"/>
                <a:gd name="connsiteY18" fmla="*/ 343328 h 2528943"/>
                <a:gd name="connsiteX19" fmla="*/ 2985796 w 3032449"/>
                <a:gd name="connsiteY19" fmla="*/ 371320 h 2528943"/>
                <a:gd name="connsiteX20" fmla="*/ 3004457 w 3032449"/>
                <a:gd name="connsiteY20" fmla="*/ 520610 h 2528943"/>
                <a:gd name="connsiteX21" fmla="*/ 3013788 w 3032449"/>
                <a:gd name="connsiteY21" fmla="*/ 679230 h 2528943"/>
                <a:gd name="connsiteX22" fmla="*/ 3023118 w 3032449"/>
                <a:gd name="connsiteY22" fmla="*/ 735214 h 2528943"/>
                <a:gd name="connsiteX23" fmla="*/ 3032449 w 3032449"/>
                <a:gd name="connsiteY23" fmla="*/ 977810 h 2528943"/>
                <a:gd name="connsiteX24" fmla="*/ 3023118 w 3032449"/>
                <a:gd name="connsiteY24" fmla="*/ 1388357 h 2528943"/>
                <a:gd name="connsiteX25" fmla="*/ 2985796 w 3032449"/>
                <a:gd name="connsiteY25" fmla="*/ 1537647 h 2528943"/>
                <a:gd name="connsiteX26" fmla="*/ 2976465 w 3032449"/>
                <a:gd name="connsiteY26" fmla="*/ 1565639 h 2528943"/>
                <a:gd name="connsiteX27" fmla="*/ 2967135 w 3032449"/>
                <a:gd name="connsiteY27" fmla="*/ 1621622 h 2528943"/>
                <a:gd name="connsiteX28" fmla="*/ 2948473 w 3032449"/>
                <a:gd name="connsiteY28" fmla="*/ 1677606 h 2528943"/>
                <a:gd name="connsiteX29" fmla="*/ 2939143 w 3032449"/>
                <a:gd name="connsiteY29" fmla="*/ 1752251 h 2528943"/>
                <a:gd name="connsiteX30" fmla="*/ 2929812 w 3032449"/>
                <a:gd name="connsiteY30" fmla="*/ 2013508 h 2528943"/>
                <a:gd name="connsiteX31" fmla="*/ 2911151 w 3032449"/>
                <a:gd name="connsiteY31" fmla="*/ 2097483 h 2528943"/>
                <a:gd name="connsiteX32" fmla="*/ 2883159 w 3032449"/>
                <a:gd name="connsiteY32" fmla="*/ 2218781 h 2528943"/>
                <a:gd name="connsiteX33" fmla="*/ 2836506 w 3032449"/>
                <a:gd name="connsiteY33" fmla="*/ 2433385 h 2528943"/>
                <a:gd name="connsiteX34" fmla="*/ 2799184 w 3032449"/>
                <a:gd name="connsiteY34" fmla="*/ 2442716 h 2528943"/>
                <a:gd name="connsiteX35" fmla="*/ 2631233 w 3032449"/>
                <a:gd name="connsiteY35" fmla="*/ 2424055 h 2528943"/>
                <a:gd name="connsiteX36" fmla="*/ 2593910 w 3032449"/>
                <a:gd name="connsiteY36" fmla="*/ 2414724 h 2528943"/>
                <a:gd name="connsiteX37" fmla="*/ 2565918 w 3032449"/>
                <a:gd name="connsiteY37" fmla="*/ 2386732 h 2528943"/>
                <a:gd name="connsiteX38" fmla="*/ 2509935 w 3032449"/>
                <a:gd name="connsiteY38" fmla="*/ 2377402 h 2528943"/>
                <a:gd name="connsiteX39" fmla="*/ 2258008 w 3032449"/>
                <a:gd name="connsiteY39" fmla="*/ 2386732 h 2528943"/>
                <a:gd name="connsiteX40" fmla="*/ 2164702 w 3032449"/>
                <a:gd name="connsiteY40" fmla="*/ 2396063 h 2528943"/>
                <a:gd name="connsiteX41" fmla="*/ 2118049 w 3032449"/>
                <a:gd name="connsiteY41" fmla="*/ 2405394 h 2528943"/>
                <a:gd name="connsiteX42" fmla="*/ 1968759 w 3032449"/>
                <a:gd name="connsiteY42" fmla="*/ 2414724 h 2528943"/>
                <a:gd name="connsiteX43" fmla="*/ 1810139 w 3032449"/>
                <a:gd name="connsiteY43" fmla="*/ 2433385 h 2528943"/>
                <a:gd name="connsiteX44" fmla="*/ 1707502 w 3032449"/>
                <a:gd name="connsiteY44" fmla="*/ 2442716 h 2528943"/>
                <a:gd name="connsiteX45" fmla="*/ 1614196 w 3032449"/>
                <a:gd name="connsiteY45" fmla="*/ 2452047 h 2528943"/>
                <a:gd name="connsiteX46" fmla="*/ 1362269 w 3032449"/>
                <a:gd name="connsiteY46" fmla="*/ 2470708 h 2528943"/>
                <a:gd name="connsiteX47" fmla="*/ 1156996 w 3032449"/>
                <a:gd name="connsiteY47" fmla="*/ 2489369 h 2528943"/>
                <a:gd name="connsiteX48" fmla="*/ 1119673 w 3032449"/>
                <a:gd name="connsiteY48" fmla="*/ 2498700 h 2528943"/>
                <a:gd name="connsiteX49" fmla="*/ 1017037 w 3032449"/>
                <a:gd name="connsiteY49" fmla="*/ 2508030 h 2528943"/>
                <a:gd name="connsiteX50" fmla="*/ 989045 w 3032449"/>
                <a:gd name="connsiteY50" fmla="*/ 2517361 h 2528943"/>
                <a:gd name="connsiteX51" fmla="*/ 718457 w 3032449"/>
                <a:gd name="connsiteY51" fmla="*/ 2517361 h 2528943"/>
                <a:gd name="connsiteX52" fmla="*/ 625151 w 3032449"/>
                <a:gd name="connsiteY52" fmla="*/ 2489369 h 2528943"/>
                <a:gd name="connsiteX53" fmla="*/ 597159 w 3032449"/>
                <a:gd name="connsiteY53" fmla="*/ 2470708 h 2528943"/>
                <a:gd name="connsiteX54" fmla="*/ 503853 w 3032449"/>
                <a:gd name="connsiteY54" fmla="*/ 2442716 h 2528943"/>
                <a:gd name="connsiteX55" fmla="*/ 429208 w 3032449"/>
                <a:gd name="connsiteY55" fmla="*/ 2405394 h 2528943"/>
                <a:gd name="connsiteX56" fmla="*/ 401216 w 3032449"/>
                <a:gd name="connsiteY56" fmla="*/ 2396063 h 2528943"/>
                <a:gd name="connsiteX57" fmla="*/ 83975 w 3032449"/>
                <a:gd name="connsiteY57" fmla="*/ 2405394 h 2528943"/>
                <a:gd name="connsiteX58" fmla="*/ 18661 w 3032449"/>
                <a:gd name="connsiteY58" fmla="*/ 2386732 h 2528943"/>
                <a:gd name="connsiteX59" fmla="*/ 37322 w 3032449"/>
                <a:gd name="connsiteY59" fmla="*/ 2358741 h 2528943"/>
                <a:gd name="connsiteX60" fmla="*/ 55984 w 3032449"/>
                <a:gd name="connsiteY60" fmla="*/ 2302757 h 2528943"/>
                <a:gd name="connsiteX61" fmla="*/ 83975 w 3032449"/>
                <a:gd name="connsiteY61" fmla="*/ 2284096 h 2528943"/>
                <a:gd name="connsiteX62" fmla="*/ 93306 w 3032449"/>
                <a:gd name="connsiteY62" fmla="*/ 2256104 h 2528943"/>
                <a:gd name="connsiteX63" fmla="*/ 111967 w 3032449"/>
                <a:gd name="connsiteY63" fmla="*/ 2209451 h 2528943"/>
                <a:gd name="connsiteX64" fmla="*/ 130628 w 3032449"/>
                <a:gd name="connsiteY64" fmla="*/ 2134806 h 2528943"/>
                <a:gd name="connsiteX65" fmla="*/ 139959 w 3032449"/>
                <a:gd name="connsiteY65" fmla="*/ 2097483 h 2528943"/>
                <a:gd name="connsiteX66" fmla="*/ 130628 w 3032449"/>
                <a:gd name="connsiteY66" fmla="*/ 1658945 h 2528943"/>
                <a:gd name="connsiteX67" fmla="*/ 111967 w 3032449"/>
                <a:gd name="connsiteY67" fmla="*/ 1490994 h 2528943"/>
                <a:gd name="connsiteX68" fmla="*/ 93306 w 3032449"/>
                <a:gd name="connsiteY68" fmla="*/ 1360365 h 2528943"/>
                <a:gd name="connsiteX69" fmla="*/ 83975 w 3032449"/>
                <a:gd name="connsiteY69" fmla="*/ 1295051 h 2528943"/>
                <a:gd name="connsiteX70" fmla="*/ 65314 w 3032449"/>
                <a:gd name="connsiteY70" fmla="*/ 1192414 h 2528943"/>
                <a:gd name="connsiteX71" fmla="*/ 46653 w 3032449"/>
                <a:gd name="connsiteY71" fmla="*/ 1099108 h 2528943"/>
                <a:gd name="connsiteX72" fmla="*/ 37322 w 3032449"/>
                <a:gd name="connsiteY72" fmla="*/ 828520 h 2528943"/>
                <a:gd name="connsiteX73" fmla="*/ 27992 w 3032449"/>
                <a:gd name="connsiteY73" fmla="*/ 753875 h 2528943"/>
                <a:gd name="connsiteX74" fmla="*/ 18661 w 3032449"/>
                <a:gd name="connsiteY74" fmla="*/ 632577 h 2528943"/>
                <a:gd name="connsiteX75" fmla="*/ 0 w 3032449"/>
                <a:gd name="connsiteY75" fmla="*/ 100732 h 252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032449" h="2528943">
                  <a:moveTo>
                    <a:pt x="0" y="100732"/>
                  </a:moveTo>
                  <a:lnTo>
                    <a:pt x="0" y="100732"/>
                  </a:lnTo>
                  <a:lnTo>
                    <a:pt x="998375" y="91402"/>
                  </a:lnTo>
                  <a:cubicBezTo>
                    <a:pt x="1055046" y="90473"/>
                    <a:pt x="1178148" y="78452"/>
                    <a:pt x="1240971" y="72741"/>
                  </a:cubicBezTo>
                  <a:cubicBezTo>
                    <a:pt x="1370604" y="29529"/>
                    <a:pt x="1245392" y="68279"/>
                    <a:pt x="1586204" y="54079"/>
                  </a:cubicBezTo>
                  <a:cubicBezTo>
                    <a:pt x="1629820" y="52262"/>
                    <a:pt x="1673290" y="47859"/>
                    <a:pt x="1716833" y="44749"/>
                  </a:cubicBezTo>
                  <a:cubicBezTo>
                    <a:pt x="1726163" y="41639"/>
                    <a:pt x="1735180" y="37347"/>
                    <a:pt x="1744824" y="35418"/>
                  </a:cubicBezTo>
                  <a:cubicBezTo>
                    <a:pt x="1766268" y="31129"/>
                    <a:pt x="1866639" y="19025"/>
                    <a:pt x="1884784" y="16757"/>
                  </a:cubicBezTo>
                  <a:cubicBezTo>
                    <a:pt x="1957122" y="-7357"/>
                    <a:pt x="1934729" y="-3743"/>
                    <a:pt x="2071396" y="16757"/>
                  </a:cubicBezTo>
                  <a:cubicBezTo>
                    <a:pt x="2082486" y="18420"/>
                    <a:pt x="2088888" y="31480"/>
                    <a:pt x="2099388" y="35418"/>
                  </a:cubicBezTo>
                  <a:cubicBezTo>
                    <a:pt x="2114237" y="40986"/>
                    <a:pt x="2130237" y="43432"/>
                    <a:pt x="2146041" y="44749"/>
                  </a:cubicBezTo>
                  <a:cubicBezTo>
                    <a:pt x="2205012" y="49663"/>
                    <a:pt x="2264228" y="50969"/>
                    <a:pt x="2323322" y="54079"/>
                  </a:cubicBezTo>
                  <a:cubicBezTo>
                    <a:pt x="2338873" y="60300"/>
                    <a:pt x="2353237" y="72143"/>
                    <a:pt x="2369975" y="72741"/>
                  </a:cubicBezTo>
                  <a:cubicBezTo>
                    <a:pt x="2702650" y="84623"/>
                    <a:pt x="2487750" y="69360"/>
                    <a:pt x="2640563" y="54079"/>
                  </a:cubicBezTo>
                  <a:cubicBezTo>
                    <a:pt x="2684000" y="49735"/>
                    <a:pt x="2727649" y="47859"/>
                    <a:pt x="2771192" y="44749"/>
                  </a:cubicBezTo>
                  <a:cubicBezTo>
                    <a:pt x="2802294" y="47859"/>
                    <a:pt x="2836043" y="41145"/>
                    <a:pt x="2864498" y="54079"/>
                  </a:cubicBezTo>
                  <a:cubicBezTo>
                    <a:pt x="2876172" y="59386"/>
                    <a:pt x="2862154" y="86095"/>
                    <a:pt x="2873828" y="91402"/>
                  </a:cubicBezTo>
                  <a:cubicBezTo>
                    <a:pt x="2902284" y="104336"/>
                    <a:pt x="2936033" y="97622"/>
                    <a:pt x="2967135" y="100732"/>
                  </a:cubicBezTo>
                  <a:cubicBezTo>
                    <a:pt x="2970245" y="181597"/>
                    <a:pt x="2970897" y="262595"/>
                    <a:pt x="2976465" y="343328"/>
                  </a:cubicBezTo>
                  <a:cubicBezTo>
                    <a:pt x="2977142" y="353140"/>
                    <a:pt x="2984262" y="361605"/>
                    <a:pt x="2985796" y="371320"/>
                  </a:cubicBezTo>
                  <a:cubicBezTo>
                    <a:pt x="2993618" y="420857"/>
                    <a:pt x="3004457" y="520610"/>
                    <a:pt x="3004457" y="520610"/>
                  </a:cubicBezTo>
                  <a:cubicBezTo>
                    <a:pt x="3007567" y="573483"/>
                    <a:pt x="3009200" y="626464"/>
                    <a:pt x="3013788" y="679230"/>
                  </a:cubicBezTo>
                  <a:cubicBezTo>
                    <a:pt x="3015427" y="698078"/>
                    <a:pt x="3021938" y="716332"/>
                    <a:pt x="3023118" y="735214"/>
                  </a:cubicBezTo>
                  <a:cubicBezTo>
                    <a:pt x="3028166" y="815982"/>
                    <a:pt x="3029339" y="896945"/>
                    <a:pt x="3032449" y="977810"/>
                  </a:cubicBezTo>
                  <a:cubicBezTo>
                    <a:pt x="3029339" y="1114659"/>
                    <a:pt x="3028482" y="1251578"/>
                    <a:pt x="3023118" y="1388357"/>
                  </a:cubicBezTo>
                  <a:cubicBezTo>
                    <a:pt x="3020717" y="1449575"/>
                    <a:pt x="3005848" y="1477493"/>
                    <a:pt x="2985796" y="1537647"/>
                  </a:cubicBezTo>
                  <a:lnTo>
                    <a:pt x="2976465" y="1565639"/>
                  </a:lnTo>
                  <a:cubicBezTo>
                    <a:pt x="2973355" y="1584300"/>
                    <a:pt x="2971723" y="1603268"/>
                    <a:pt x="2967135" y="1621622"/>
                  </a:cubicBezTo>
                  <a:cubicBezTo>
                    <a:pt x="2962364" y="1640706"/>
                    <a:pt x="2948473" y="1677606"/>
                    <a:pt x="2948473" y="1677606"/>
                  </a:cubicBezTo>
                  <a:cubicBezTo>
                    <a:pt x="2945363" y="1702488"/>
                    <a:pt x="2940534" y="1727214"/>
                    <a:pt x="2939143" y="1752251"/>
                  </a:cubicBezTo>
                  <a:cubicBezTo>
                    <a:pt x="2934309" y="1839258"/>
                    <a:pt x="2936854" y="1926652"/>
                    <a:pt x="2929812" y="2013508"/>
                  </a:cubicBezTo>
                  <a:cubicBezTo>
                    <a:pt x="2927495" y="2042089"/>
                    <a:pt x="2917058" y="2069424"/>
                    <a:pt x="2911151" y="2097483"/>
                  </a:cubicBezTo>
                  <a:cubicBezTo>
                    <a:pt x="2887620" y="2209258"/>
                    <a:pt x="2903433" y="2157964"/>
                    <a:pt x="2883159" y="2218781"/>
                  </a:cubicBezTo>
                  <a:cubicBezTo>
                    <a:pt x="2866499" y="2402043"/>
                    <a:pt x="2929266" y="2406882"/>
                    <a:pt x="2836506" y="2433385"/>
                  </a:cubicBezTo>
                  <a:cubicBezTo>
                    <a:pt x="2824176" y="2436908"/>
                    <a:pt x="2811625" y="2439606"/>
                    <a:pt x="2799184" y="2442716"/>
                  </a:cubicBezTo>
                  <a:cubicBezTo>
                    <a:pt x="2763263" y="2439124"/>
                    <a:pt x="2670843" y="2430657"/>
                    <a:pt x="2631233" y="2424055"/>
                  </a:cubicBezTo>
                  <a:cubicBezTo>
                    <a:pt x="2618584" y="2421947"/>
                    <a:pt x="2606351" y="2417834"/>
                    <a:pt x="2593910" y="2414724"/>
                  </a:cubicBezTo>
                  <a:cubicBezTo>
                    <a:pt x="2584579" y="2405393"/>
                    <a:pt x="2577976" y="2392091"/>
                    <a:pt x="2565918" y="2386732"/>
                  </a:cubicBezTo>
                  <a:cubicBezTo>
                    <a:pt x="2548630" y="2379049"/>
                    <a:pt x="2528853" y="2377402"/>
                    <a:pt x="2509935" y="2377402"/>
                  </a:cubicBezTo>
                  <a:cubicBezTo>
                    <a:pt x="2425902" y="2377402"/>
                    <a:pt x="2341984" y="2383622"/>
                    <a:pt x="2258008" y="2386732"/>
                  </a:cubicBezTo>
                  <a:cubicBezTo>
                    <a:pt x="2226906" y="2389842"/>
                    <a:pt x="2195685" y="2391932"/>
                    <a:pt x="2164702" y="2396063"/>
                  </a:cubicBezTo>
                  <a:cubicBezTo>
                    <a:pt x="2148982" y="2398159"/>
                    <a:pt x="2133837" y="2403890"/>
                    <a:pt x="2118049" y="2405394"/>
                  </a:cubicBezTo>
                  <a:cubicBezTo>
                    <a:pt x="2068413" y="2410121"/>
                    <a:pt x="2018522" y="2411614"/>
                    <a:pt x="1968759" y="2414724"/>
                  </a:cubicBezTo>
                  <a:cubicBezTo>
                    <a:pt x="1898283" y="2438217"/>
                    <a:pt x="1955331" y="2421770"/>
                    <a:pt x="1810139" y="2433385"/>
                  </a:cubicBezTo>
                  <a:cubicBezTo>
                    <a:pt x="1775895" y="2436124"/>
                    <a:pt x="1741701" y="2439459"/>
                    <a:pt x="1707502" y="2442716"/>
                  </a:cubicBezTo>
                  <a:cubicBezTo>
                    <a:pt x="1676386" y="2445680"/>
                    <a:pt x="1645368" y="2449738"/>
                    <a:pt x="1614196" y="2452047"/>
                  </a:cubicBezTo>
                  <a:cubicBezTo>
                    <a:pt x="1312711" y="2474379"/>
                    <a:pt x="1574173" y="2449517"/>
                    <a:pt x="1362269" y="2470708"/>
                  </a:cubicBezTo>
                  <a:cubicBezTo>
                    <a:pt x="1261365" y="2495935"/>
                    <a:pt x="1377917" y="2469286"/>
                    <a:pt x="1156996" y="2489369"/>
                  </a:cubicBezTo>
                  <a:cubicBezTo>
                    <a:pt x="1144225" y="2490530"/>
                    <a:pt x="1132384" y="2497005"/>
                    <a:pt x="1119673" y="2498700"/>
                  </a:cubicBezTo>
                  <a:cubicBezTo>
                    <a:pt x="1085621" y="2503240"/>
                    <a:pt x="1051249" y="2504920"/>
                    <a:pt x="1017037" y="2508030"/>
                  </a:cubicBezTo>
                  <a:cubicBezTo>
                    <a:pt x="1007706" y="2511140"/>
                    <a:pt x="998846" y="2516544"/>
                    <a:pt x="989045" y="2517361"/>
                  </a:cubicBezTo>
                  <a:cubicBezTo>
                    <a:pt x="805939" y="2532620"/>
                    <a:pt x="843458" y="2532987"/>
                    <a:pt x="718457" y="2517361"/>
                  </a:cubicBezTo>
                  <a:cubicBezTo>
                    <a:pt x="655467" y="2475368"/>
                    <a:pt x="734316" y="2522119"/>
                    <a:pt x="625151" y="2489369"/>
                  </a:cubicBezTo>
                  <a:cubicBezTo>
                    <a:pt x="614410" y="2486147"/>
                    <a:pt x="607407" y="2475262"/>
                    <a:pt x="597159" y="2470708"/>
                  </a:cubicBezTo>
                  <a:cubicBezTo>
                    <a:pt x="532273" y="2441870"/>
                    <a:pt x="558131" y="2460809"/>
                    <a:pt x="503853" y="2442716"/>
                  </a:cubicBezTo>
                  <a:cubicBezTo>
                    <a:pt x="406992" y="2410429"/>
                    <a:pt x="497781" y="2439680"/>
                    <a:pt x="429208" y="2405394"/>
                  </a:cubicBezTo>
                  <a:cubicBezTo>
                    <a:pt x="420411" y="2400995"/>
                    <a:pt x="410547" y="2399173"/>
                    <a:pt x="401216" y="2396063"/>
                  </a:cubicBezTo>
                  <a:cubicBezTo>
                    <a:pt x="295469" y="2399173"/>
                    <a:pt x="189636" y="2400111"/>
                    <a:pt x="83975" y="2405394"/>
                  </a:cubicBezTo>
                  <a:cubicBezTo>
                    <a:pt x="15778" y="2408804"/>
                    <a:pt x="35281" y="2436590"/>
                    <a:pt x="18661" y="2386732"/>
                  </a:cubicBezTo>
                  <a:cubicBezTo>
                    <a:pt x="24881" y="2377402"/>
                    <a:pt x="32768" y="2368988"/>
                    <a:pt x="37322" y="2358741"/>
                  </a:cubicBezTo>
                  <a:cubicBezTo>
                    <a:pt x="45311" y="2340766"/>
                    <a:pt x="39617" y="2313669"/>
                    <a:pt x="55984" y="2302757"/>
                  </a:cubicBezTo>
                  <a:lnTo>
                    <a:pt x="83975" y="2284096"/>
                  </a:lnTo>
                  <a:cubicBezTo>
                    <a:pt x="87085" y="2274765"/>
                    <a:pt x="89853" y="2265313"/>
                    <a:pt x="93306" y="2256104"/>
                  </a:cubicBezTo>
                  <a:cubicBezTo>
                    <a:pt x="99187" y="2240422"/>
                    <a:pt x="107041" y="2225459"/>
                    <a:pt x="111967" y="2209451"/>
                  </a:cubicBezTo>
                  <a:cubicBezTo>
                    <a:pt x="119509" y="2184938"/>
                    <a:pt x="124408" y="2159688"/>
                    <a:pt x="130628" y="2134806"/>
                  </a:cubicBezTo>
                  <a:lnTo>
                    <a:pt x="139959" y="2097483"/>
                  </a:lnTo>
                  <a:cubicBezTo>
                    <a:pt x="136849" y="1951304"/>
                    <a:pt x="135581" y="1805073"/>
                    <a:pt x="130628" y="1658945"/>
                  </a:cubicBezTo>
                  <a:cubicBezTo>
                    <a:pt x="127186" y="1557399"/>
                    <a:pt x="123688" y="1569131"/>
                    <a:pt x="111967" y="1490994"/>
                  </a:cubicBezTo>
                  <a:cubicBezTo>
                    <a:pt x="105442" y="1447496"/>
                    <a:pt x="99526" y="1403908"/>
                    <a:pt x="93306" y="1360365"/>
                  </a:cubicBezTo>
                  <a:cubicBezTo>
                    <a:pt x="90196" y="1338594"/>
                    <a:pt x="88288" y="1316616"/>
                    <a:pt x="83975" y="1295051"/>
                  </a:cubicBezTo>
                  <a:cubicBezTo>
                    <a:pt x="74273" y="1246539"/>
                    <a:pt x="73270" y="1244128"/>
                    <a:pt x="65314" y="1192414"/>
                  </a:cubicBezTo>
                  <a:cubicBezTo>
                    <a:pt x="53061" y="1112766"/>
                    <a:pt x="63624" y="1150020"/>
                    <a:pt x="46653" y="1099108"/>
                  </a:cubicBezTo>
                  <a:cubicBezTo>
                    <a:pt x="43543" y="1008912"/>
                    <a:pt x="42193" y="918638"/>
                    <a:pt x="37322" y="828520"/>
                  </a:cubicBezTo>
                  <a:cubicBezTo>
                    <a:pt x="35969" y="803481"/>
                    <a:pt x="30369" y="778837"/>
                    <a:pt x="27992" y="753875"/>
                  </a:cubicBezTo>
                  <a:cubicBezTo>
                    <a:pt x="24147" y="713506"/>
                    <a:pt x="20910" y="673067"/>
                    <a:pt x="18661" y="632577"/>
                  </a:cubicBezTo>
                  <a:cubicBezTo>
                    <a:pt x="4873" y="384391"/>
                    <a:pt x="9331" y="390730"/>
                    <a:pt x="0" y="100732"/>
                  </a:cubicBezTo>
                  <a:close/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679417" y="4365104"/>
            <a:ext cx="7337898" cy="1678460"/>
            <a:chOff x="473203" y="4021337"/>
            <a:chExt cx="7337898" cy="1678460"/>
          </a:xfrm>
        </p:grpSpPr>
        <p:pic>
          <p:nvPicPr>
            <p:cNvPr id="10" name="Pladsholder til indhold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203" y="4416698"/>
              <a:ext cx="6984776" cy="977818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435"/>
            <a:stretch/>
          </p:blipFill>
          <p:spPr>
            <a:xfrm>
              <a:off x="4583660" y="4021337"/>
              <a:ext cx="3227441" cy="1678460"/>
            </a:xfrm>
            <a:prstGeom prst="rect">
              <a:avLst/>
            </a:prstGeom>
          </p:spPr>
        </p:pic>
      </p:grpSp>
      <p:sp>
        <p:nvSpPr>
          <p:cNvPr id="13" name="Pladsholder til indhold 2"/>
          <p:cNvSpPr txBox="1">
            <a:spLocks/>
          </p:cNvSpPr>
          <p:nvPr/>
        </p:nvSpPr>
        <p:spPr>
          <a:xfrm>
            <a:off x="679417" y="3950527"/>
            <a:ext cx="7845669" cy="2448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Der er nu tre forskellige sider i fællesskemaet</a:t>
            </a: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86410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58630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Du skal indtegne hele tilsagnet 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77</a:t>
            </a:fld>
            <a:endParaRPr lang="da-DK" sz="1000" dirty="0"/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64807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129" y="908720"/>
            <a:ext cx="5527789" cy="6268946"/>
          </a:xfrm>
        </p:spPr>
      </p:pic>
    </p:spTree>
    <p:extLst>
      <p:ext uri="{BB962C8B-B14F-4D97-AF65-F5344CB8AC3E}">
        <p14:creationId xmlns:p14="http://schemas.microsoft.com/office/powerpoint/2010/main" val="7606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Du skal indtegne hele tilsagnet 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07201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2018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78</a:t>
            </a:fld>
            <a:endParaRPr lang="da-DK" sz="1000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1426" y="979535"/>
            <a:ext cx="7098925" cy="4885996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Landmanden overanmelder sit tilsagn</a:t>
            </a: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54" r="25860"/>
          <a:stretch/>
        </p:blipFill>
        <p:spPr>
          <a:xfrm>
            <a:off x="2715374" y="1671738"/>
            <a:ext cx="3773670" cy="518626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397620">
            <a:off x="2622671" y="5035985"/>
            <a:ext cx="4392488" cy="16590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2" name="Ellipse 11"/>
          <p:cNvSpPr/>
          <p:nvPr/>
        </p:nvSpPr>
        <p:spPr>
          <a:xfrm rot="5941172">
            <a:off x="1242368" y="2966633"/>
            <a:ext cx="4392488" cy="16590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685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Du skal indtegne hele tilsagnet 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67856" y="6405031"/>
            <a:ext cx="4268240" cy="195230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2018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79</a:t>
            </a:fld>
            <a:endParaRPr lang="da-DK" sz="1000" dirty="0"/>
          </a:p>
        </p:txBody>
      </p:sp>
      <p:sp>
        <p:nvSpPr>
          <p:cNvPr id="13" name="Pladsholder til indhold 6"/>
          <p:cNvSpPr txBox="1">
            <a:spLocks/>
          </p:cNvSpPr>
          <p:nvPr/>
        </p:nvSpPr>
        <p:spPr>
          <a:xfrm>
            <a:off x="818792" y="968739"/>
            <a:ext cx="7505358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Landmanden underanmelder sit tilsagn. Derfor får han krav om tilbagebetaling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0" r="-2037"/>
          <a:stretch/>
        </p:blipFill>
        <p:spPr>
          <a:xfrm>
            <a:off x="2339752" y="1747372"/>
            <a:ext cx="4104456" cy="451490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6480669">
            <a:off x="3118966" y="3248258"/>
            <a:ext cx="5074056" cy="16590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10102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311972"/>
            <a:ext cx="7845669" cy="884781"/>
          </a:xfrm>
        </p:spPr>
        <p:txBody>
          <a:bodyPr/>
          <a:lstStyle/>
          <a:p>
            <a:pPr algn="ctr"/>
            <a:r>
              <a:rPr lang="da-DK" sz="2800" dirty="0" smtClean="0">
                <a:solidFill>
                  <a:schemeClr val="tx1"/>
                </a:solidFill>
              </a:rPr>
              <a:t>Sådan kommer jeg rundt i fællesskemaet</a:t>
            </a: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15369" y="1556791"/>
            <a:ext cx="7679344" cy="4525957"/>
          </a:xfrm>
        </p:spPr>
        <p:txBody>
          <a:bodyPr/>
          <a:lstStyle/>
          <a:p>
            <a:pPr marL="0" lvl="1" indent="0"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Klik på de enkelte faner for at udfylde siderne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/ Fællesskema og IMK 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8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2024062"/>
            <a:ext cx="8782050" cy="280987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1" y="2024062"/>
            <a:ext cx="5133676" cy="154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0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311972"/>
            <a:ext cx="7955403" cy="468000"/>
          </a:xfrm>
        </p:spPr>
        <p:txBody>
          <a:bodyPr/>
          <a:lstStyle/>
          <a:p>
            <a:r>
              <a:rPr lang="da-DK" sz="3200" dirty="0" smtClean="0"/>
              <a:t>Sammenlægning af marker med tilsagn 1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80</a:t>
            </a:fld>
            <a:endParaRPr lang="da-DK" sz="1000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649045" y="1512803"/>
            <a:ext cx="3202876" cy="4885996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I 2018 tegnede landmanden 2 delmarker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Der er 2 tilsagnspolygoner med samme:</a:t>
            </a:r>
          </a:p>
          <a:p>
            <a:r>
              <a:rPr lang="da-DK" sz="2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 tilsagnstype og 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tilskudssats</a:t>
            </a: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Gælder for tilsagnstype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- 36 og 37 (økologi)</a:t>
            </a: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- 66 og 66 (pleje)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Pladsholder til indhold 6"/>
          <p:cNvSpPr txBox="1">
            <a:spLocks/>
          </p:cNvSpPr>
          <p:nvPr/>
        </p:nvSpPr>
        <p:spPr>
          <a:xfrm>
            <a:off x="4788024" y="1196753"/>
            <a:ext cx="3202876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80" y="872276"/>
            <a:ext cx="4896163" cy="5205860"/>
          </a:xfrm>
          <a:prstGeom prst="rect">
            <a:avLst/>
          </a:prstGeom>
        </p:spPr>
      </p:pic>
      <p:sp>
        <p:nvSpPr>
          <p:cNvPr id="10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94422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549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81" y="1074754"/>
            <a:ext cx="2922822" cy="473051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76" y="4566236"/>
            <a:ext cx="3447041" cy="123902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76" y="3764318"/>
            <a:ext cx="1922408" cy="54689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311972"/>
            <a:ext cx="8027411" cy="468000"/>
          </a:xfrm>
        </p:spPr>
        <p:txBody>
          <a:bodyPr/>
          <a:lstStyle/>
          <a:p>
            <a:r>
              <a:rPr lang="da-DK" sz="3200" dirty="0" smtClean="0"/>
              <a:t>Sammenlægning af marker med tilsagn 2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81</a:t>
            </a:fld>
            <a:endParaRPr lang="da-DK" sz="10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226" y="1035876"/>
            <a:ext cx="4780270" cy="4997556"/>
          </a:xfrm>
          <a:prstGeom prst="rect">
            <a:avLst/>
          </a:prstGeom>
        </p:spPr>
      </p:pic>
      <p:sp>
        <p:nvSpPr>
          <p:cNvPr id="10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8012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05376" y="3095154"/>
            <a:ext cx="2761598" cy="53962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267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81" y="1035876"/>
            <a:ext cx="2922822" cy="47305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311972"/>
            <a:ext cx="8099419" cy="468000"/>
          </a:xfrm>
        </p:spPr>
        <p:txBody>
          <a:bodyPr/>
          <a:lstStyle/>
          <a:p>
            <a:r>
              <a:rPr lang="da-DK" sz="3200" dirty="0" smtClean="0"/>
              <a:t>Sammenlægning af marker med tilsagn 3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82</a:t>
            </a:fld>
            <a:endParaRPr lang="da-DK" sz="1000" dirty="0"/>
          </a:p>
        </p:txBody>
      </p:sp>
      <p:sp>
        <p:nvSpPr>
          <p:cNvPr id="9" name="Pladsholder til indhold 6"/>
          <p:cNvSpPr txBox="1">
            <a:spLocks/>
          </p:cNvSpPr>
          <p:nvPr/>
        </p:nvSpPr>
        <p:spPr>
          <a:xfrm>
            <a:off x="785082" y="754010"/>
            <a:ext cx="3202876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 smtClean="0"/>
          </a:p>
          <a:p>
            <a:endParaRPr lang="da-DK" dirty="0"/>
          </a:p>
        </p:txBody>
      </p:sp>
      <p:sp>
        <p:nvSpPr>
          <p:cNvPr id="10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86410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5376" y="3056276"/>
            <a:ext cx="2761598" cy="53962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76" y="4527358"/>
            <a:ext cx="3447041" cy="123902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76" y="3725440"/>
            <a:ext cx="1922408" cy="54689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617" y="1023033"/>
            <a:ext cx="4742857" cy="4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11972"/>
            <a:ext cx="8712967" cy="468000"/>
          </a:xfrm>
        </p:spPr>
        <p:txBody>
          <a:bodyPr/>
          <a:lstStyle/>
          <a:p>
            <a:r>
              <a:rPr lang="da-DK" sz="3200" dirty="0" smtClean="0"/>
              <a:t>Sådan tjekker du markerne i fællesskemaet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1052736"/>
            <a:ext cx="9116474" cy="3384376"/>
          </a:xfrm>
          <a:prstGeom prst="rect">
            <a:avLst/>
          </a:prstGeo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83</a:t>
            </a:fld>
            <a:endParaRPr lang="da-DK" sz="1000" dirty="0"/>
          </a:p>
        </p:txBody>
      </p:sp>
      <p:sp>
        <p:nvSpPr>
          <p:cNvPr id="8" name="Pladsholder til indhold 6"/>
          <p:cNvSpPr txBox="1">
            <a:spLocks/>
          </p:cNvSpPr>
          <p:nvPr/>
        </p:nvSpPr>
        <p:spPr>
          <a:xfrm>
            <a:off x="395535" y="4709876"/>
            <a:ext cx="8099177" cy="1372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Klik på de to øverste Hent-knapper. Så udfyldes siden.</a:t>
            </a:r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ladsholder til indhold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3840" y="3429000"/>
            <a:ext cx="1440160" cy="28803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Pladsholder til indhold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3840" y="3789040"/>
            <a:ext cx="1440160" cy="28803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0406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35"/>
          <a:stretch/>
        </p:blipFill>
        <p:spPr>
          <a:xfrm>
            <a:off x="2958158" y="773770"/>
            <a:ext cx="3227441" cy="167846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551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311972"/>
            <a:ext cx="8138659" cy="468000"/>
          </a:xfrm>
        </p:spPr>
        <p:txBody>
          <a:bodyPr/>
          <a:lstStyle/>
          <a:p>
            <a:r>
              <a:rPr lang="da-DK" sz="3200" dirty="0" smtClean="0"/>
              <a:t>Her ser du markerne med økologi-tilsagn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84</a:t>
            </a:fld>
            <a:endParaRPr lang="da-DK" sz="1000" dirty="0"/>
          </a:p>
        </p:txBody>
      </p:sp>
      <p:sp>
        <p:nvSpPr>
          <p:cNvPr id="7" name="Pladsholder til indhold 6"/>
          <p:cNvSpPr txBox="1">
            <a:spLocks/>
          </p:cNvSpPr>
          <p:nvPr/>
        </p:nvSpPr>
        <p:spPr>
          <a:xfrm>
            <a:off x="395536" y="5913823"/>
            <a:ext cx="8349431" cy="1372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 smtClean="0">
                <a:solidFill>
                  <a:schemeClr val="accent4"/>
                </a:solidFill>
              </a:rPr>
              <a:t>Husk at indsende producentskifte, hvis du ikke allerede har gjort det.</a:t>
            </a:r>
            <a:endParaRPr lang="da-DK" sz="2000" dirty="0">
              <a:solidFill>
                <a:schemeClr val="accent4"/>
              </a:solidFill>
            </a:endParaRPr>
          </a:p>
        </p:txBody>
      </p:sp>
      <p:sp>
        <p:nvSpPr>
          <p:cNvPr id="10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64807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1026" name="Picture 2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5866"/>
            <a:ext cx="8887718" cy="44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image00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077" y="2162154"/>
            <a:ext cx="7637391" cy="36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00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5083440"/>
            <a:ext cx="3820296" cy="60476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00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4274634"/>
            <a:ext cx="2376264" cy="71287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2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11972"/>
            <a:ext cx="8639185" cy="468000"/>
          </a:xfrm>
        </p:spPr>
        <p:txBody>
          <a:bodyPr/>
          <a:lstStyle/>
          <a:p>
            <a:r>
              <a:rPr lang="da-DK" sz="3000" dirty="0" smtClean="0"/>
              <a:t>Tjek om du har anmeldt alle dine økologitilsagn</a:t>
            </a:r>
            <a:endParaRPr lang="da-DK" sz="3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85</a:t>
            </a:fld>
            <a:endParaRPr lang="da-DK" sz="1000" dirty="0"/>
          </a:p>
        </p:txBody>
      </p:sp>
      <p:sp>
        <p:nvSpPr>
          <p:cNvPr id="8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7606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2050" name="Billede 2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2316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2" descr="image00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1061119"/>
            <a:ext cx="4536504" cy="52582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2" descr="image00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573016"/>
            <a:ext cx="8026122" cy="16561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2" descr="image00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826" y="1370011"/>
            <a:ext cx="8016847" cy="21632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9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000" dirty="0" smtClean="0"/>
              <a:t>Her ser du markerne med pleje-tilsagn</a:t>
            </a:r>
            <a:endParaRPr lang="da-DK" sz="30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288" y="779972"/>
            <a:ext cx="7845425" cy="1184215"/>
          </a:xfrm>
          <a:prstGeom prst="rect">
            <a:avLst/>
          </a:prstGeo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86</a:t>
            </a:fld>
            <a:endParaRPr lang="da-DK" dirty="0"/>
          </a:p>
        </p:txBody>
      </p:sp>
      <p:pic>
        <p:nvPicPr>
          <p:cNvPr id="8" name="Pladsholder til indhold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328" y="741088"/>
            <a:ext cx="2315099" cy="142032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9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3639964" cy="201461"/>
          </a:xfrm>
        </p:spPr>
        <p:txBody>
          <a:bodyPr/>
          <a:lstStyle/>
          <a:p>
            <a:r>
              <a:rPr lang="da-DK" dirty="0" smtClean="0"/>
              <a:t>/ Landbrugsstyrelsen / Landbrugsseminar / Fællesskema og IMK 2019</a:t>
            </a:r>
            <a:endParaRPr lang="da-DK" dirty="0"/>
          </a:p>
        </p:txBody>
      </p:sp>
      <p:pic>
        <p:nvPicPr>
          <p:cNvPr id="3074" name="Picture 2" descr="image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63" y="2122524"/>
            <a:ext cx="8797230" cy="446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00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045" y="2200292"/>
            <a:ext cx="7451347" cy="4398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00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4797152"/>
            <a:ext cx="2376264" cy="71287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1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444" y="314330"/>
            <a:ext cx="8316867" cy="468000"/>
          </a:xfrm>
        </p:spPr>
        <p:txBody>
          <a:bodyPr/>
          <a:lstStyle/>
          <a:p>
            <a:r>
              <a:rPr lang="da-DK" sz="3000" dirty="0" smtClean="0"/>
              <a:t>Tjek om du har anmeldt alle dine pleje-tilsagn</a:t>
            </a:r>
            <a:endParaRPr lang="da-DK" sz="3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87</a:t>
            </a:fld>
            <a:endParaRPr lang="da-DK" sz="1000" dirty="0"/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59632" y="6390029"/>
            <a:ext cx="4752528" cy="21023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Billede 6" descr="image0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880703"/>
            <a:ext cx="8786400" cy="377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6" descr="image0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8211" y="2003842"/>
            <a:ext cx="7797191" cy="37294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000" dirty="0" smtClean="0"/>
              <a:t>Ansøgning om nedsat græsningstryk</a:t>
            </a:r>
            <a:endParaRPr lang="da-DK" sz="30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15213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88</a:t>
            </a:fld>
            <a:endParaRPr lang="da-DK" sz="1000" dirty="0"/>
          </a:p>
        </p:txBody>
      </p:sp>
      <p:pic>
        <p:nvPicPr>
          <p:cNvPr id="5122" name="Billede 6" descr="image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045" y="4509120"/>
            <a:ext cx="7942368" cy="15121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ladsholder til indhold 6" descr="image00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272" y="910168"/>
            <a:ext cx="5118888" cy="3237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ladsholder til indhold 6" descr="image0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4494" y="779971"/>
            <a:ext cx="2513728" cy="335163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11972"/>
            <a:ext cx="8856984" cy="468000"/>
          </a:xfrm>
        </p:spPr>
        <p:txBody>
          <a:bodyPr/>
          <a:lstStyle/>
          <a:p>
            <a:r>
              <a:rPr lang="da-DK" sz="3200" dirty="0" smtClean="0"/>
              <a:t>Tilsagn til OM-, miljø- og fastholdelsestilsagn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89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540" y="908719"/>
            <a:ext cx="8448675" cy="128540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" y="2274783"/>
            <a:ext cx="9144000" cy="273839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5" y="746858"/>
            <a:ext cx="2203475" cy="131399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9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93610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3203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 smtClean="0"/>
              <a:t>Hvor får </a:t>
            </a:r>
            <a:r>
              <a:rPr lang="da-DK" sz="3200" dirty="0" smtClean="0">
                <a:solidFill>
                  <a:schemeClr val="tx1"/>
                </a:solidFill>
              </a:rPr>
              <a:t>jeg</a:t>
            </a:r>
            <a:r>
              <a:rPr lang="da-DK" sz="3200" dirty="0" smtClean="0"/>
              <a:t> hjælp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43205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</a:t>
            </a:fld>
            <a:endParaRPr lang="da-DK" sz="10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859843"/>
            <a:ext cx="9217098" cy="183141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36" y="4405109"/>
            <a:ext cx="1997128" cy="163991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6961826" y="5733256"/>
            <a:ext cx="408938" cy="3542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1" y="1268760"/>
            <a:ext cx="911334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8247006" cy="468000"/>
          </a:xfrm>
        </p:spPr>
        <p:txBody>
          <a:bodyPr/>
          <a:lstStyle/>
          <a:p>
            <a:r>
              <a:rPr lang="da-DK" sz="3200" dirty="0" smtClean="0"/>
              <a:t>Forskelsviseren er på tilsagnstype-niveau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90</a:t>
            </a:fld>
            <a:endParaRPr lang="da-DK" sz="1000" dirty="0"/>
          </a:p>
        </p:txBody>
      </p:sp>
      <p:pic>
        <p:nvPicPr>
          <p:cNvPr id="6" name="Billed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99106" y="1628800"/>
            <a:ext cx="10653614" cy="3096344"/>
          </a:xfrm>
          <a:prstGeom prst="rect">
            <a:avLst/>
          </a:prstGeom>
        </p:spPr>
      </p:pic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93610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4227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dirty="0" smtClean="0"/>
              <a:t>Gode tips til ansøgningen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Indtegn hele tilsagnet – tegn gerne et større areal, fx hele blokken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Sammenlæg marker, hvis de har samme tilsagnstype og tilskudssats.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Søg altid om udbetaling, også selvom du har en dispensation, hvor du får 0 kr.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Har du tilsagn til vådområder, 20-årig udtagning eller plejetilsagn fra før 2015, så kopier tilsagnspolygonen og brug den som mark i kortet. Sammenlæg IKKE marker.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91</a:t>
            </a:fld>
            <a:endParaRPr lang="da-DK" sz="1000" dirty="0"/>
          </a:p>
        </p:txBody>
      </p:sp>
      <p:sp>
        <p:nvSpPr>
          <p:cNvPr id="6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36004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5257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7699" y="311151"/>
            <a:ext cx="8208299" cy="1245641"/>
          </a:xfrm>
        </p:spPr>
        <p:txBody>
          <a:bodyPr/>
          <a:lstStyle/>
          <a:p>
            <a:r>
              <a:rPr lang="da-DK" sz="2400" dirty="0">
                <a:solidFill>
                  <a:srgbClr val="003127"/>
                </a:solidFill>
              </a:rPr>
              <a:t>Det fandt kontrollen i 2018 på miljøordningerne:</a:t>
            </a:r>
          </a:p>
          <a:p>
            <a:endParaRPr lang="da-DK" dirty="0"/>
          </a:p>
        </p:txBody>
      </p:sp>
      <p:graphicFrame>
        <p:nvGraphicFramePr>
          <p:cNvPr id="11" name="Pladsholder til indhold 10" title="Antal hektar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467544" y="1052736"/>
          <a:ext cx="8208300" cy="554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92</a:t>
            </a:fld>
            <a:endParaRPr lang="da-DK" sz="1000" dirty="0"/>
          </a:p>
        </p:txBody>
      </p:sp>
      <p:sp>
        <p:nvSpPr>
          <p:cNvPr id="6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121812" y="6398799"/>
            <a:ext cx="4458299" cy="201461"/>
          </a:xfrm>
        </p:spPr>
        <p:txBody>
          <a:bodyPr/>
          <a:lstStyle/>
          <a:p>
            <a:r>
              <a:rPr lang="da-DK" dirty="0"/>
              <a:t>/ </a:t>
            </a:r>
            <a:r>
              <a:rPr lang="da-DK" sz="1000" dirty="0"/>
              <a:t>Landbrugsstyrelsen / Landbrugsseminar / Fællesskema og IMK 2019</a:t>
            </a:r>
          </a:p>
        </p:txBody>
      </p:sp>
    </p:spTree>
    <p:extLst>
      <p:ext uri="{BB962C8B-B14F-4D97-AF65-F5344CB8AC3E}">
        <p14:creationId xmlns:p14="http://schemas.microsoft.com/office/powerpoint/2010/main" val="17041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Er tilsagnet tegnet korrekt?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981001"/>
            <a:ext cx="7180263" cy="5385197"/>
          </a:xfr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57606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93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4542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311972"/>
            <a:ext cx="8171427" cy="468000"/>
          </a:xfrm>
        </p:spPr>
        <p:txBody>
          <a:bodyPr/>
          <a:lstStyle/>
          <a:p>
            <a:r>
              <a:rPr lang="da-DK" sz="2800" dirty="0" smtClean="0"/>
              <a:t>Sådan søger du om gentegning eller nyt tilsagn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94</a:t>
            </a:fld>
            <a:endParaRPr lang="da-DK" sz="1000" dirty="0"/>
          </a:p>
        </p:txBody>
      </p:sp>
      <p:pic>
        <p:nvPicPr>
          <p:cNvPr id="6" name="Billede 5"/>
          <p:cNvPicPr/>
          <p:nvPr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2173"/>
            <a:ext cx="9289032" cy="51305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9614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8877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1146387"/>
            <a:ext cx="7845669" cy="4885996"/>
          </a:xfrm>
        </p:spPr>
        <p:txBody>
          <a:bodyPr/>
          <a:lstStyle/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Ansøgningsrunden for gentegning og nye tilsagn er: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Du søger på to særskilte skema i Tast selv-service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Hvis du allerede har tilsagn, så vil skemaerne ligge klar til dig i Tast selv-service.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Tilskud til omlægning til økologi gives kun til nye økologer</a:t>
            </a: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Vigtige oplysninger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95</a:t>
            </a:fld>
            <a:endParaRPr lang="da-DK" sz="1000" dirty="0"/>
          </a:p>
        </p:txBody>
      </p:sp>
      <p:grpSp>
        <p:nvGrpSpPr>
          <p:cNvPr id="8" name="Gruppe 7"/>
          <p:cNvGrpSpPr/>
          <p:nvPr/>
        </p:nvGrpSpPr>
        <p:grpSpPr>
          <a:xfrm>
            <a:off x="1475656" y="1503044"/>
            <a:ext cx="5904656" cy="2448271"/>
            <a:chOff x="3347864" y="1196753"/>
            <a:chExt cx="5904656" cy="2448271"/>
          </a:xfrm>
        </p:grpSpPr>
        <p:sp>
          <p:nvSpPr>
            <p:cNvPr id="6" name="Eksplosion 1 5"/>
            <p:cNvSpPr/>
            <p:nvPr/>
          </p:nvSpPr>
          <p:spPr>
            <a:xfrm>
              <a:off x="3347864" y="1196753"/>
              <a:ext cx="5904656" cy="2448271"/>
            </a:xfrm>
            <a:prstGeom prst="irregularSeal1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dirty="0" err="1" smtClean="0"/>
            </a:p>
          </p:txBody>
        </p:sp>
        <p:sp>
          <p:nvSpPr>
            <p:cNvPr id="7" name="Tekstfelt 6"/>
            <p:cNvSpPr txBox="1"/>
            <p:nvPr/>
          </p:nvSpPr>
          <p:spPr>
            <a:xfrm>
              <a:off x="4788023" y="2282388"/>
              <a:ext cx="350549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3. Juni til 15. august 2019</a:t>
              </a:r>
            </a:p>
          </p:txBody>
        </p:sp>
      </p:grpSp>
      <p:sp>
        <p:nvSpPr>
          <p:cNvPr id="9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59632" y="6389040"/>
            <a:ext cx="4392488" cy="211220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8010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845668" cy="468000"/>
          </a:xfrm>
        </p:spPr>
        <p:txBody>
          <a:bodyPr/>
          <a:lstStyle/>
          <a:p>
            <a:r>
              <a:rPr lang="da-DK" sz="3600" dirty="0"/>
              <a:t>Ændringsforslag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"/>
          <a:stretch/>
        </p:blipFill>
        <p:spPr>
          <a:xfrm>
            <a:off x="4355976" y="-5763"/>
            <a:ext cx="4788024" cy="6891147"/>
          </a:xfrm>
          <a:prstGeom prst="rect">
            <a:avLst/>
          </a:prstGeo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96</a:t>
            </a:fld>
            <a:endParaRPr lang="da-DK" sz="1000" dirty="0"/>
          </a:p>
        </p:txBody>
      </p:sp>
      <p:sp>
        <p:nvSpPr>
          <p:cNvPr id="3" name="Tekstfelt 2"/>
          <p:cNvSpPr txBox="1"/>
          <p:nvPr/>
        </p:nvSpPr>
        <p:spPr>
          <a:xfrm>
            <a:off x="251520" y="1300763"/>
            <a:ext cx="3960440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Send dine ændringsforslag i god tid inden ansøgningsfristen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Skriv en god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og fyldig kommentar 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til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os.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Der kan 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både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tegnes arealer ud og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inddrages arealer i et ændringsforslag.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  <p:sp>
        <p:nvSpPr>
          <p:cNvPr id="8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0811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1380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Her finder du skemaerne</a:t>
            </a:r>
            <a:endParaRPr lang="da-DK" sz="32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97</a:t>
            </a:fld>
            <a:endParaRPr lang="da-DK" sz="10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991" y="1233353"/>
            <a:ext cx="8428450" cy="418562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83" y="4746477"/>
            <a:ext cx="8485758" cy="100811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200372"/>
            <a:ext cx="2016219" cy="50405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4746477"/>
            <a:ext cx="1512168" cy="127481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93610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41097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Kort over dine tilsagn er tilknyttet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233" y="1126943"/>
            <a:ext cx="4261617" cy="4886325"/>
          </a:xfrm>
          <a:prstGeom prst="rect">
            <a:avLst/>
          </a:prstGeo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98</a:t>
            </a:fld>
            <a:endParaRPr lang="da-DK" sz="1000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5508104" y="1484784"/>
            <a:ext cx="2880320" cy="37422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I kortet kan du tilføje nye marker, hvor du søger tilsagn.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Du kan også tilrette dine marker, så du gentegner det korrekte areal.</a:t>
            </a:r>
          </a:p>
          <a:p>
            <a:endParaRPr lang="da-DK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dirty="0" smtClean="0">
                <a:solidFill>
                  <a:schemeClr val="accent1">
                    <a:lumMod val="75000"/>
                  </a:schemeClr>
                </a:solidFill>
              </a:rPr>
              <a:t>Din markindtegning bliver automatisk lavet om til en tilsagnspolygon.</a:t>
            </a: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86410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2494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Sådan ser skemaet ud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908720"/>
            <a:ext cx="7734300" cy="2238375"/>
          </a:xfrm>
          <a:prstGeom prst="rect">
            <a:avLst/>
          </a:prstGeo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99</a:t>
            </a:fld>
            <a:endParaRPr lang="da-DK" sz="1000" dirty="0"/>
          </a:p>
        </p:txBody>
      </p:sp>
      <p:sp>
        <p:nvSpPr>
          <p:cNvPr id="7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86410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/ Fællesskema og IMK 2019</a:t>
            </a:r>
            <a:endParaRPr lang="da-DK" sz="1000" dirty="0"/>
          </a:p>
        </p:txBody>
      </p:sp>
      <p:pic>
        <p:nvPicPr>
          <p:cNvPr id="8" name="Pladsholder til indhold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1268760"/>
            <a:ext cx="4501534" cy="295232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689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rhvervstyrelsen PowerPoint Skabelon 4:3">
  <a:themeElements>
    <a:clrScheme name="MFVM - NaturErhvervstyrelsen">
      <a:dk1>
        <a:srgbClr val="000000"/>
      </a:dk1>
      <a:lt1>
        <a:sysClr val="window" lastClr="FFFFFF"/>
      </a:lt1>
      <a:dk2>
        <a:srgbClr val="BFE9EC"/>
      </a:dk2>
      <a:lt2>
        <a:srgbClr val="E5F6F7"/>
      </a:lt2>
      <a:accent1>
        <a:srgbClr val="00A7B5"/>
      </a:accent1>
      <a:accent2>
        <a:srgbClr val="003127"/>
      </a:accent2>
      <a:accent3>
        <a:srgbClr val="33B99B"/>
      </a:accent3>
      <a:accent4>
        <a:srgbClr val="0085AD"/>
      </a:accent4>
      <a:accent5>
        <a:srgbClr val="EFDB6C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aturErhvervstyrelsen PowerPoint Skabelon 4_3.potx" id="{A7B2816C-447B-44F6-BBB7-28F27CEE155F}" vid="{98375350-9722-41FC-BDE6-CC216D2796E3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Landbrug- og Fiskeristyrelsen PowerPoint Skabelon 4_3</Template>
  <TotalTime>0</TotalTime>
  <Words>2848</Words>
  <Application>Microsoft Office PowerPoint</Application>
  <PresentationFormat>Skærmshow (4:3)</PresentationFormat>
  <Paragraphs>754</Paragraphs>
  <Slides>102</Slides>
  <Notes>94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102</vt:i4>
      </vt:variant>
    </vt:vector>
  </HeadingPairs>
  <TitlesOfParts>
    <vt:vector size="108" baseType="lpstr">
      <vt:lpstr>Arial</vt:lpstr>
      <vt:lpstr>Arial Black</vt:lpstr>
      <vt:lpstr>Calibri</vt:lpstr>
      <vt:lpstr>Courier New</vt:lpstr>
      <vt:lpstr>Wingdings</vt:lpstr>
      <vt:lpstr>NaturErhvervstyrelsen PowerPoint Skabelon 4:3</vt:lpstr>
      <vt:lpstr>PowerPoint-præsentation</vt:lpstr>
      <vt:lpstr>Dagsorden</vt:lpstr>
      <vt:lpstr>Det simple skema </vt:lpstr>
      <vt:lpstr>PowerPoint-præsentation</vt:lpstr>
      <vt:lpstr>Log-in fra LBST.DK</vt:lpstr>
      <vt:lpstr>PowerPoint-præsentation</vt:lpstr>
      <vt:lpstr>Faner</vt:lpstr>
      <vt:lpstr>Sådan kommer jeg rundt i fællesskemaet</vt:lpstr>
      <vt:lpstr>Hvor får jeg hjælp</vt:lpstr>
      <vt:lpstr>PowerPoint-præsentation</vt:lpstr>
      <vt:lpstr>Markplan og Grundbetaling</vt:lpstr>
      <vt:lpstr>Åbn IMK </vt:lpstr>
      <vt:lpstr>IMK Nyheder</vt:lpstr>
      <vt:lpstr>IMK Nyheder</vt:lpstr>
      <vt:lpstr>Tilknyt markkort</vt:lpstr>
      <vt:lpstr>Tilknyt markkort, skal jeg vælge tilklip marker? </vt:lpstr>
      <vt:lpstr>IMK, markkort</vt:lpstr>
      <vt:lpstr>Opret mark</vt:lpstr>
      <vt:lpstr>Opret mark</vt:lpstr>
      <vt:lpstr>Opret mark</vt:lpstr>
      <vt:lpstr>Opret mark</vt:lpstr>
      <vt:lpstr>Opret mark</vt:lpstr>
      <vt:lpstr>Gennemgå dine marker i kortet</vt:lpstr>
      <vt:lpstr>Gennemgå dine marker i kortet</vt:lpstr>
      <vt:lpstr>Gennemgå dine marker i kortet</vt:lpstr>
      <vt:lpstr>Gennemgå dine marker i kortet</vt:lpstr>
      <vt:lpstr>PowerPoint-præsentation</vt:lpstr>
      <vt:lpstr>Få hjælp</vt:lpstr>
      <vt:lpstr>Send dine ændringsforslag senest 29 april</vt:lpstr>
      <vt:lpstr>PowerPoint-præsentation</vt:lpstr>
      <vt:lpstr>Arbejdsgang for fællesskemaer med ændringsforslag</vt:lpstr>
      <vt:lpstr>PowerPoint-præsentation</vt:lpstr>
      <vt:lpstr>PowerPoint-præsentation</vt:lpstr>
      <vt:lpstr>PowerPoint-præsentation</vt:lpstr>
      <vt:lpstr>Det simple skema </vt:lpstr>
      <vt:lpstr>Markplan</vt:lpstr>
      <vt:lpstr>PowerPoint-præsentation</vt:lpstr>
      <vt:lpstr>PowerPoint-præsentation</vt:lpstr>
      <vt:lpstr>Sådan ser markerne ud i IMK</vt:lpstr>
      <vt:lpstr>Felt med betalingsrettigheder er tilbage på markplansiden</vt:lpstr>
      <vt:lpstr>PowerPoint-præsentation</vt:lpstr>
      <vt:lpstr>Grøn støtte MFO</vt:lpstr>
      <vt:lpstr>Beregn dine grønne krav MFO</vt:lpstr>
      <vt:lpstr>Målrettede efterafgrøder</vt:lpstr>
      <vt:lpstr>Målrettede efterafgrøder</vt:lpstr>
      <vt:lpstr>Det simple skema </vt:lpstr>
      <vt:lpstr>Skema kontrol og indsend</vt:lpstr>
      <vt:lpstr>Skemakontrol og indsend</vt:lpstr>
      <vt:lpstr>Skemakontrol og indsend</vt:lpstr>
      <vt:lpstr>Så nåede vi i mål! </vt:lpstr>
      <vt:lpstr>Hurtig udbetaling af støtte</vt:lpstr>
      <vt:lpstr>Hvad kan du selv gøre</vt:lpstr>
      <vt:lpstr>Hvad kan du selv gøre</vt:lpstr>
      <vt:lpstr>Hvad kan du selv gøre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Miljø- og økologitilsagn</vt:lpstr>
      <vt:lpstr>Miljø- og økologitilsagn  </vt:lpstr>
      <vt:lpstr>Det er vigtigt med grundig forberedelse</vt:lpstr>
      <vt:lpstr>Elektronisk producentskifte </vt:lpstr>
      <vt:lpstr>Producentskifte i Tast selv-service</vt:lpstr>
      <vt:lpstr>Vigtigt at snakke med hinanden</vt:lpstr>
      <vt:lpstr>Frister for producentskifte</vt:lpstr>
      <vt:lpstr>Her kan du finde vejledninger og guides</vt:lpstr>
      <vt:lpstr>Sådan opretter du et producentskifte 1</vt:lpstr>
      <vt:lpstr>Sådan opretter du et producentskifte 2</vt:lpstr>
      <vt:lpstr>Tilknyt markkort</vt:lpstr>
      <vt:lpstr>Opsplit marker hvis nødvendigt</vt:lpstr>
      <vt:lpstr>Så udfylder du skemaet</vt:lpstr>
      <vt:lpstr>Så kan erhverver underskrive skemaet</vt:lpstr>
      <vt:lpstr>Udbetaling af miljø- og økologtilsagn</vt:lpstr>
      <vt:lpstr>Vigtigste nyheder</vt:lpstr>
      <vt:lpstr>Du skal indtegne hele tilsagnet </vt:lpstr>
      <vt:lpstr>Du skal indtegne hele tilsagnet </vt:lpstr>
      <vt:lpstr>Du skal indtegne hele tilsagnet </vt:lpstr>
      <vt:lpstr>Sammenlægning af marker med tilsagn 1</vt:lpstr>
      <vt:lpstr>Sammenlægning af marker med tilsagn 2</vt:lpstr>
      <vt:lpstr>Sammenlægning af marker med tilsagn 3</vt:lpstr>
      <vt:lpstr>Sådan tjekker du markerne i fællesskemaet</vt:lpstr>
      <vt:lpstr>Her ser du markerne med økologi-tilsagn</vt:lpstr>
      <vt:lpstr>Tjek om du har anmeldt alle dine økologitilsagn</vt:lpstr>
      <vt:lpstr>Her ser du markerne med pleje-tilsagn</vt:lpstr>
      <vt:lpstr>Tjek om du har anmeldt alle dine pleje-tilsagn</vt:lpstr>
      <vt:lpstr>Ansøgning om nedsat græsningstryk</vt:lpstr>
      <vt:lpstr>Tilsagn til OM-, miljø- og fastholdelsestilsagn</vt:lpstr>
      <vt:lpstr>Forskelsviseren er på tilsagnstype-niveau</vt:lpstr>
      <vt:lpstr>Gode tips til ansøgningen</vt:lpstr>
      <vt:lpstr>PowerPoint-præsentation</vt:lpstr>
      <vt:lpstr>Er tilsagnet tegnet korrekt?</vt:lpstr>
      <vt:lpstr>Sådan søger du om gentegning eller nyt tilsagn</vt:lpstr>
      <vt:lpstr>Vigtige oplysninger</vt:lpstr>
      <vt:lpstr>Ændringsforslag</vt:lpstr>
      <vt:lpstr>Her finder du skemaerne</vt:lpstr>
      <vt:lpstr>Kort over dine tilsagn er tilknyttet</vt:lpstr>
      <vt:lpstr>Sådan ser skemaet ud</vt:lpstr>
      <vt:lpstr>Vigtige tips</vt:lpstr>
      <vt:lpstr>Her kan du finde vejledninger og guides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2018-01-10T07:09:36Z</dcterms:created>
  <dcterms:modified xsi:type="dcterms:W3CDTF">2019-01-20T10:18:09Z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