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0" r:id="rId2"/>
    <p:sldId id="337" r:id="rId3"/>
    <p:sldId id="348" r:id="rId4"/>
    <p:sldId id="349" r:id="rId5"/>
    <p:sldId id="335" r:id="rId6"/>
    <p:sldId id="315" r:id="rId7"/>
    <p:sldId id="342" r:id="rId8"/>
    <p:sldId id="344" r:id="rId9"/>
    <p:sldId id="322" r:id="rId10"/>
    <p:sldId id="346" r:id="rId11"/>
    <p:sldId id="350" r:id="rId12"/>
    <p:sldId id="351" r:id="rId13"/>
    <p:sldId id="302" r:id="rId14"/>
    <p:sldId id="341" r:id="rId15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Mørkt layout 1 - Marker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Mørkt layou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55121" autoAdjust="0"/>
  </p:normalViewPr>
  <p:slideViewPr>
    <p:cSldViewPr showGuides="1">
      <p:cViewPr varScale="1">
        <p:scale>
          <a:sx n="50" d="100"/>
          <a:sy n="50" d="100"/>
        </p:scale>
        <p:origin x="23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31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F8730-5D1B-4E2A-8361-71FE5B509FC2}" type="datetimeFigureOut">
              <a:rPr lang="da-DK" smtClean="0"/>
              <a:t>31-01-2019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6A63C-3A1D-4233-BBFC-38C8C289FF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2700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31-01-2019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5624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105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7119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u="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19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u="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6549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188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706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508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6207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 smtClean="0">
              <a:solidFill>
                <a:srgbClr val="003127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059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i="1" baseline="0" dirty="0" smtClean="0">
              <a:solidFill>
                <a:srgbClr val="FFFF00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5553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u="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961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7947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98438"/>
            <a:ext cx="4298950" cy="322421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46446" y="3603460"/>
            <a:ext cx="5444490" cy="5690449"/>
          </a:xfrm>
        </p:spPr>
        <p:txBody>
          <a:bodyPr/>
          <a:lstStyle/>
          <a:p>
            <a:endParaRPr lang="da-DK" sz="1000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991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587"/>
            <a:ext cx="9423350" cy="683576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47700" y="2348880"/>
            <a:ext cx="5705475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534824" y="5366526"/>
            <a:ext cx="1959890" cy="40495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6534824" y="5959334"/>
            <a:ext cx="1959890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6536434" y="5778964"/>
            <a:ext cx="1958280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DA52EC89-9CE9-45BE-B48C-A78047E64388}" type="datetime2">
              <a:rPr lang="da-DK" smtClean="0"/>
              <a:t>31. januar 2019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5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5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9144000" y="16587"/>
            <a:ext cx="1836738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999" y="1524"/>
            <a:ext cx="1436828" cy="1078991"/>
          </a:xfrm>
          <a:prstGeom prst="rect">
            <a:avLst/>
          </a:prstGeom>
        </p:spPr>
      </p:pic>
      <p:sp>
        <p:nvSpPr>
          <p:cNvPr id="32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34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sp>
        <p:nvSpPr>
          <p:cNvPr id="19" name="Tekstfelt 18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73177"/>
            <a:ext cx="2699792" cy="8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47700" y="1196424"/>
            <a:ext cx="3852000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4644008" y="1196424"/>
            <a:ext cx="385070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9994923" y="6398799"/>
            <a:ext cx="2133600" cy="365125"/>
          </a:xfrm>
          <a:prstGeom prst="rect">
            <a:avLst/>
          </a:prstGeom>
        </p:spPr>
        <p:txBody>
          <a:bodyPr/>
          <a:lstStyle/>
          <a:p>
            <a:fld id="{8EE20939-3F48-495B-B5BB-BC6843B72146}" type="datetime2">
              <a:rPr lang="da-DK" smtClean="0"/>
              <a:t>31. januar 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8" name="Billede 1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332656"/>
            <a:ext cx="7847013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7700" y="1628775"/>
            <a:ext cx="7847013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Pladsholder logo"/>
          <p:cNvSpPr>
            <a:spLocks noGrp="1"/>
          </p:cNvSpPr>
          <p:nvPr>
            <p:ph type="body" sz="quarter" idx="21" hasCustomPrompt="1"/>
          </p:nvPr>
        </p:nvSpPr>
        <p:spPr>
          <a:xfrm>
            <a:off x="648896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27413FB-7716-4EBD-8993-B74D3CA5D714}" type="datetime2">
              <a:rPr lang="da-DK" smtClean="0"/>
              <a:t>31. januar 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045" y="311972"/>
            <a:ext cx="5075083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195388"/>
            <a:ext cx="5074840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084128" y="0"/>
            <a:ext cx="3059871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795A7C-31A8-42F5-B5FA-CFFF40E67F57}" type="datetime2">
              <a:rPr lang="da-DK" smtClean="0"/>
              <a:t>31. januar 2019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1" name="Billed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2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pe 18"/>
          <p:cNvGrpSpPr/>
          <p:nvPr userDrawn="1"/>
        </p:nvGrpSpPr>
        <p:grpSpPr>
          <a:xfrm>
            <a:off x="9150825" y="2276872"/>
            <a:ext cx="2032000" cy="2223411"/>
            <a:chOff x="9150825" y="2171823"/>
            <a:chExt cx="2032000" cy="2223411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80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det lille billede-indsættelsesikon i midten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15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177801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uppe 78"/>
            <p:cNvGrpSpPr>
              <a:grpSpLocks/>
            </p:cNvGrpSpPr>
            <p:nvPr/>
          </p:nvGrpSpPr>
          <p:grpSpPr bwMode="auto">
            <a:xfrm>
              <a:off x="9305577" y="4016130"/>
              <a:ext cx="330145" cy="379104"/>
              <a:chOff x="1018031" y="5700889"/>
              <a:chExt cx="373412" cy="428773"/>
            </a:xfrm>
          </p:grpSpPr>
          <p:pic>
            <p:nvPicPr>
              <p:cNvPr id="17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25"/>
              <p:cNvSpPr/>
              <p:nvPr/>
            </p:nvSpPr>
            <p:spPr bwMode="auto">
              <a:xfrm>
                <a:off x="1023417" y="570054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880" y="0"/>
            <a:ext cx="1430739" cy="10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045" y="311972"/>
            <a:ext cx="3852243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195388"/>
            <a:ext cx="3852000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861288" y="0"/>
            <a:ext cx="4282712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54F86C-FC22-4DDE-B9A2-FEAF38BB9F22}" type="datetime2">
              <a:rPr lang="da-DK" smtClean="0"/>
              <a:t>31. januar 2019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9150825" y="2276872"/>
            <a:ext cx="2032000" cy="2223411"/>
            <a:chOff x="9150825" y="2171823"/>
            <a:chExt cx="2032000" cy="2223411"/>
          </a:xfrm>
        </p:grpSpPr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80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det lille billede-indsættelsesikon i midten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1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177801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uppe 78"/>
            <p:cNvGrpSpPr>
              <a:grpSpLocks/>
            </p:cNvGrpSpPr>
            <p:nvPr/>
          </p:nvGrpSpPr>
          <p:grpSpPr bwMode="auto">
            <a:xfrm>
              <a:off x="9305577" y="4016130"/>
              <a:ext cx="330145" cy="379104"/>
              <a:chOff x="1018031" y="5700889"/>
              <a:chExt cx="373412" cy="428773"/>
            </a:xfrm>
          </p:grpSpPr>
          <p:pic>
            <p:nvPicPr>
              <p:cNvPr id="1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ounded Rectangle 25"/>
              <p:cNvSpPr/>
              <p:nvPr/>
            </p:nvSpPr>
            <p:spPr bwMode="auto">
              <a:xfrm>
                <a:off x="1023417" y="570054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00" y="6019"/>
            <a:ext cx="1414709" cy="10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18187" y="0"/>
            <a:ext cx="3060000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3042000" y="0"/>
            <a:ext cx="3060000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6105191" y="0"/>
            <a:ext cx="3060000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18187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3042000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6105191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DF6E2B-E34F-4FB7-9CE6-BF4C890B4673}" type="datetime2">
              <a:rPr lang="da-DK" smtClean="0"/>
              <a:t>31. januar 2019</a:t>
            </a:fld>
            <a:endParaRPr lang="da-DK" dirty="0"/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880" y="0"/>
            <a:ext cx="1430740" cy="107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18187" y="0"/>
            <a:ext cx="3060000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18187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3042138" y="0"/>
            <a:ext cx="6101862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F3E8BB0-B0D7-40C3-9672-5F998D0B95A4}" type="datetime2">
              <a:rPr lang="da-DK" smtClean="0"/>
              <a:t>31. januar 2019</a:t>
            </a:fld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880" y="0"/>
            <a:ext cx="1430740" cy="1074419"/>
          </a:xfrm>
          <a:prstGeom prst="rect">
            <a:avLst/>
          </a:prstGeom>
        </p:spPr>
      </p:pic>
      <p:grpSp>
        <p:nvGrpSpPr>
          <p:cNvPr id="14" name="Gruppe 13"/>
          <p:cNvGrpSpPr/>
          <p:nvPr userDrawn="1"/>
        </p:nvGrpSpPr>
        <p:grpSpPr>
          <a:xfrm>
            <a:off x="9150825" y="2276872"/>
            <a:ext cx="2032000" cy="2223411"/>
            <a:chOff x="9150825" y="2171823"/>
            <a:chExt cx="2032000" cy="2223411"/>
          </a:xfrm>
        </p:grpSpPr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80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det lille billede-indsættelsesikon i midten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16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177801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e 78"/>
            <p:cNvGrpSpPr>
              <a:grpSpLocks/>
            </p:cNvGrpSpPr>
            <p:nvPr/>
          </p:nvGrpSpPr>
          <p:grpSpPr bwMode="auto">
            <a:xfrm>
              <a:off x="9305577" y="4016130"/>
              <a:ext cx="330145" cy="379104"/>
              <a:chOff x="1018031" y="5700889"/>
              <a:chExt cx="373412" cy="428773"/>
            </a:xfrm>
          </p:grpSpPr>
          <p:pic>
            <p:nvPicPr>
              <p:cNvPr id="18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25"/>
              <p:cNvSpPr/>
              <p:nvPr/>
            </p:nvSpPr>
            <p:spPr bwMode="auto">
              <a:xfrm>
                <a:off x="1023417" y="570054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18187" y="0"/>
            <a:ext cx="3060000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18187" y="2179638"/>
            <a:ext cx="3060000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3042138" y="0"/>
            <a:ext cx="6101862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01098D-AC78-4561-AAB1-716F83C4245D}" type="datetime2">
              <a:rPr lang="da-DK" smtClean="0"/>
              <a:t>31. januar 2019</a:t>
            </a:fld>
            <a:endParaRPr lang="da-DK" dirty="0"/>
          </a:p>
        </p:txBody>
      </p:sp>
      <p:sp>
        <p:nvSpPr>
          <p:cNvPr id="9" name="Pladsholder logo"/>
          <p:cNvSpPr>
            <a:spLocks noGrp="1"/>
          </p:cNvSpPr>
          <p:nvPr>
            <p:ph type="body" sz="quarter" idx="21" hasCustomPrompt="1"/>
          </p:nvPr>
        </p:nvSpPr>
        <p:spPr>
          <a:xfrm>
            <a:off x="648896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98" y="0"/>
            <a:ext cx="1430740" cy="1074419"/>
          </a:xfrm>
          <a:prstGeom prst="rect">
            <a:avLst/>
          </a:prstGeom>
        </p:spPr>
      </p:pic>
      <p:grpSp>
        <p:nvGrpSpPr>
          <p:cNvPr id="13" name="Gruppe 12"/>
          <p:cNvGrpSpPr/>
          <p:nvPr userDrawn="1"/>
        </p:nvGrpSpPr>
        <p:grpSpPr>
          <a:xfrm>
            <a:off x="9150825" y="2276872"/>
            <a:ext cx="2032000" cy="2223411"/>
            <a:chOff x="9150825" y="2171823"/>
            <a:chExt cx="2032000" cy="2223411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80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det lille billede-indsættelsesikon i midten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15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177801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uppe 78"/>
            <p:cNvGrpSpPr>
              <a:grpSpLocks/>
            </p:cNvGrpSpPr>
            <p:nvPr/>
          </p:nvGrpSpPr>
          <p:grpSpPr bwMode="auto">
            <a:xfrm>
              <a:off x="9305577" y="4016130"/>
              <a:ext cx="330145" cy="379104"/>
              <a:chOff x="1018031" y="5700889"/>
              <a:chExt cx="373412" cy="428773"/>
            </a:xfrm>
          </p:grpSpPr>
          <p:pic>
            <p:nvPicPr>
              <p:cNvPr id="17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25"/>
              <p:cNvSpPr/>
              <p:nvPr/>
            </p:nvSpPr>
            <p:spPr bwMode="auto">
              <a:xfrm>
                <a:off x="1023417" y="570054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3042000" y="0"/>
            <a:ext cx="610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11151"/>
            <a:ext cx="2196108" cy="5770562"/>
          </a:xfrm>
        </p:spPr>
        <p:txBody>
          <a:bodyPr/>
          <a:lstStyle>
            <a:lvl1pPr>
              <a:lnSpc>
                <a:spcPct val="94000"/>
              </a:lnSpc>
              <a:defRPr sz="1500" baseline="0">
                <a:solidFill>
                  <a:srgbClr val="003127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3691287" y="1195388"/>
            <a:ext cx="4803426" cy="4886325"/>
          </a:xfrm>
          <a:noFill/>
        </p:spPr>
        <p:txBody>
          <a:bodyPr lIns="0" tIns="0"/>
          <a:lstStyle>
            <a:lvl1pPr>
              <a:lnSpc>
                <a:spcPct val="94000"/>
              </a:lnSpc>
              <a:defRPr sz="1500"/>
            </a:lvl1pPr>
            <a:lvl2pPr>
              <a:lnSpc>
                <a:spcPct val="94000"/>
              </a:lnSpc>
              <a:defRPr sz="15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2D7E106-7553-4A21-AEE7-8E9EE05049F3}" type="datetime2">
              <a:rPr lang="da-DK" smtClean="0"/>
              <a:t>31. januar 2019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5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00" y="5777865"/>
            <a:ext cx="1438351" cy="10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11151"/>
            <a:ext cx="2196108" cy="5770562"/>
          </a:xfrm>
        </p:spPr>
        <p:txBody>
          <a:bodyPr/>
          <a:lstStyle>
            <a:lvl1pPr>
              <a:lnSpc>
                <a:spcPct val="94000"/>
              </a:lnSpc>
              <a:defRPr sz="1500">
                <a:solidFill>
                  <a:srgbClr val="003127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3691287" y="1195388"/>
            <a:ext cx="4803426" cy="4886325"/>
          </a:xfrm>
          <a:noFill/>
        </p:spPr>
        <p:txBody>
          <a:bodyPr lIns="0" tIns="0"/>
          <a:lstStyle>
            <a:lvl1pPr>
              <a:lnSpc>
                <a:spcPct val="94000"/>
              </a:lnSpc>
              <a:defRPr sz="1500"/>
            </a:lvl1pPr>
            <a:lvl2pPr>
              <a:lnSpc>
                <a:spcPct val="94000"/>
              </a:lnSpc>
              <a:defRPr sz="15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680BEB-E062-4D4E-9D19-BC4C1EA54E20}" type="datetime2">
              <a:rPr lang="da-DK" smtClean="0"/>
              <a:t>31. januar 2019</a:t>
            </a:fld>
            <a:endParaRPr lang="da-DK" dirty="0"/>
          </a:p>
        </p:txBody>
      </p:sp>
      <p:pic>
        <p:nvPicPr>
          <p:cNvPr id="8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6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00" y="5777865"/>
            <a:ext cx="1438351" cy="1080134"/>
          </a:xfrm>
          <a:prstGeom prst="rect">
            <a:avLst/>
          </a:prstGeom>
        </p:spPr>
      </p:pic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8" name="Billede 1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7700" y="311151"/>
            <a:ext cx="2196108" cy="5770562"/>
          </a:xfrm>
        </p:spPr>
        <p:txBody>
          <a:bodyPr/>
          <a:lstStyle>
            <a:lvl1pPr>
              <a:lnSpc>
                <a:spcPct val="94000"/>
              </a:lnSpc>
              <a:defRPr sz="1500">
                <a:solidFill>
                  <a:schemeClr val="bg1"/>
                </a:solidFill>
              </a:defRPr>
            </a:lvl1pPr>
            <a:lvl2pPr marL="216000" indent="-216000">
              <a:lnSpc>
                <a:spcPct val="94000"/>
              </a:lnSpc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32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648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3691287" y="1195388"/>
            <a:ext cx="4803426" cy="4886325"/>
          </a:xfrm>
          <a:noFill/>
        </p:spPr>
        <p:txBody>
          <a:bodyPr lIns="0" tIns="0"/>
          <a:lstStyle>
            <a:lvl1pPr>
              <a:lnSpc>
                <a:spcPct val="94000"/>
              </a:lnSpc>
              <a:defRPr sz="1500">
                <a:solidFill>
                  <a:schemeClr val="bg1"/>
                </a:solidFill>
              </a:defRPr>
            </a:lvl1pPr>
            <a:lvl2pPr>
              <a:lnSpc>
                <a:spcPct val="94000"/>
              </a:lnSpc>
              <a:defRPr sz="15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DA56F63-F5E7-4876-8A77-A98FB8850E1D}" type="datetime2">
              <a:rPr lang="da-DK" smtClean="0"/>
              <a:t>31. januar 2019</a:t>
            </a:fld>
            <a:endParaRPr lang="da-DK" dirty="0"/>
          </a:p>
        </p:txBody>
      </p:sp>
      <p:sp>
        <p:nvSpPr>
          <p:cNvPr id="10" name="Pladsholder logo"/>
          <p:cNvSpPr>
            <a:spLocks noGrp="1"/>
          </p:cNvSpPr>
          <p:nvPr>
            <p:ph type="body" sz="quarter" idx="21" hasCustomPrompt="1"/>
          </p:nvPr>
        </p:nvSpPr>
        <p:spPr>
          <a:xfrm>
            <a:off x="648896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00" y="5776798"/>
            <a:ext cx="1438655" cy="1080362"/>
          </a:xfrm>
          <a:prstGeom prst="rect">
            <a:avLst/>
          </a:prstGeom>
        </p:spPr>
      </p:pic>
      <p:grpSp>
        <p:nvGrpSpPr>
          <p:cNvPr id="16" name="Gruppe 15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14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47700" y="2348880"/>
            <a:ext cx="5705475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534824" y="5366526"/>
            <a:ext cx="1959890" cy="40495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6534824" y="5959334"/>
            <a:ext cx="1959890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6536434" y="5778964"/>
            <a:ext cx="1958280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3FA361B0-593A-46F2-91C5-CA99DB9E939B}" type="datetime2">
              <a:rPr lang="da-DK" smtClean="0"/>
              <a:t>31. januar 2019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5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5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2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34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56" y="27992"/>
            <a:ext cx="2790825" cy="83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33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7700" y="311151"/>
            <a:ext cx="3060204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571999" y="311150"/>
            <a:ext cx="3922713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77A0251-0B1F-475F-88DA-D1115F7541A4}" type="datetime2">
              <a:rPr lang="da-DK" smtClean="0"/>
              <a:t>31. januar 2019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00" y="0"/>
            <a:ext cx="1438655" cy="10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9994923" y="6398799"/>
            <a:ext cx="2133600" cy="365125"/>
          </a:xfrm>
          <a:prstGeom prst="rect">
            <a:avLst/>
          </a:prstGeom>
        </p:spPr>
        <p:txBody>
          <a:bodyPr/>
          <a:lstStyle/>
          <a:p>
            <a:fld id="{6DA6032A-1CC1-4001-B1B4-241A0B1BD0AB}" type="datetime2">
              <a:rPr lang="da-DK" smtClean="0"/>
              <a:t>31. januar 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9994923" y="6398799"/>
            <a:ext cx="2133600" cy="365125"/>
          </a:xfrm>
          <a:prstGeom prst="rect">
            <a:avLst/>
          </a:prstGeom>
        </p:spPr>
        <p:txBody>
          <a:bodyPr/>
          <a:lstStyle/>
          <a:p>
            <a:fld id="{AAD0A549-16CC-4654-AA19-127D29C6197B}" type="datetime2">
              <a:rPr lang="da-DK" smtClean="0"/>
              <a:t>31. januar 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47700" y="2348880"/>
            <a:ext cx="5705475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3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534000" y="5366526"/>
            <a:ext cx="1958400" cy="40495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7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6534000" y="5959334"/>
            <a:ext cx="1958400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5839200" y="327600"/>
            <a:ext cx="2955600" cy="8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.0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5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5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8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6534000" y="5778964"/>
            <a:ext cx="1958400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7EC5F92C-86C6-47EA-BF42-D74EB95F47BC}" type="datetime2">
              <a:rPr lang="da-DK" smtClean="0"/>
              <a:t>31. januar 2019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9144000" y="16587"/>
            <a:ext cx="1836738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9150825" y="1941319"/>
            <a:ext cx="2032000" cy="3185487"/>
            <a:chOff x="9150825" y="2171823"/>
            <a:chExt cx="2032000" cy="3185487"/>
          </a:xfrm>
        </p:grpSpPr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35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999" y="3261"/>
            <a:ext cx="1381465" cy="1037416"/>
          </a:xfrm>
          <a:prstGeom prst="rect">
            <a:avLst/>
          </a:prstGeom>
        </p:spPr>
      </p:pic>
      <p:sp>
        <p:nvSpPr>
          <p:cNvPr id="30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32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sp>
        <p:nvSpPr>
          <p:cNvPr id="38" name="Tekstfelt 3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Landbrugsstyrelsen / Landbrugsseminarer 2018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881699-59FC-44D8-891D-D37AE921EAE3}" type="datetime2">
              <a:rPr lang="da-DK" smtClean="0"/>
              <a:t>31. januar 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05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47700" y="2348880"/>
            <a:ext cx="5705475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534000" y="5366526"/>
            <a:ext cx="1958400" cy="40495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2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6534000" y="5959334"/>
            <a:ext cx="1958400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5839200" y="327600"/>
            <a:ext cx="29556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5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5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3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6534000" y="5778964"/>
            <a:ext cx="1958400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7329A358-65E0-4211-B796-2C74A08D2837}" type="datetime2">
              <a:rPr lang="da-DK" smtClean="0"/>
              <a:t>31. januar 2019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9144000" y="16587"/>
            <a:ext cx="1836738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grpSp>
        <p:nvGrpSpPr>
          <p:cNvPr id="35" name="Gruppe 34"/>
          <p:cNvGrpSpPr/>
          <p:nvPr userDrawn="1"/>
        </p:nvGrpSpPr>
        <p:grpSpPr>
          <a:xfrm>
            <a:off x="9150825" y="1941319"/>
            <a:ext cx="2032000" cy="3185487"/>
            <a:chOff x="9150825" y="2171823"/>
            <a:chExt cx="2032000" cy="3185487"/>
          </a:xfrm>
        </p:grpSpPr>
        <p:sp>
          <p:nvSpPr>
            <p:cNvPr id="36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39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00" y="1474"/>
            <a:ext cx="1386225" cy="1040990"/>
          </a:xfrm>
          <a:prstGeom prst="rect">
            <a:avLst/>
          </a:prstGeom>
        </p:spPr>
      </p:pic>
      <p:sp>
        <p:nvSpPr>
          <p:cNvPr id="27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30" name="Tekstfelt 29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32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47700" y="2348880"/>
            <a:ext cx="5705475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556322" y="5026816"/>
            <a:ext cx="1938392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64137D-76D2-404E-A6CD-42D253C4B673}" type="datetime2">
              <a:rPr lang="da-DK" smtClean="0"/>
              <a:t>31. januar 2019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9"/>
          </p:nvPr>
        </p:nvSpPr>
        <p:spPr>
          <a:xfrm>
            <a:off x="1148060" y="7764043"/>
            <a:ext cx="3639964" cy="201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20"/>
          </p:nvPr>
        </p:nvSpPr>
        <p:spPr>
          <a:xfrm>
            <a:off x="818792" y="7764043"/>
            <a:ext cx="298376" cy="201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9150825" y="1941319"/>
            <a:ext cx="2032000" cy="3185487"/>
            <a:chOff x="9150825" y="2171823"/>
            <a:chExt cx="2032000" cy="3185487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00" y="0"/>
            <a:ext cx="1379778" cy="10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47700" y="2348880"/>
            <a:ext cx="5705475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556322" y="5026816"/>
            <a:ext cx="1938392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50616E-92EA-4AD7-8D84-3D7B3F96FFEE}" type="datetime2">
              <a:rPr lang="da-DK" smtClean="0"/>
              <a:t>31. januar 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9994923" y="6398799"/>
            <a:ext cx="2133600" cy="365125"/>
          </a:xfrm>
          <a:prstGeom prst="rect">
            <a:avLst/>
          </a:prstGeom>
        </p:spPr>
        <p:txBody>
          <a:bodyPr/>
          <a:lstStyle/>
          <a:p>
            <a:fld id="{42B9F999-6C47-49D3-8B6D-7D408EEBCC90}" type="datetime2">
              <a:rPr lang="da-DK" smtClean="0"/>
              <a:t>31. januar 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9" name="Billede 1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8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pe 12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10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7" name="Billede 6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9" name="Rektangel 8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045" y="311972"/>
            <a:ext cx="7845668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045" y="1196753"/>
            <a:ext cx="7844400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9994923" y="6398799"/>
            <a:ext cx="2133600" cy="365125"/>
          </a:xfrm>
          <a:prstGeom prst="rect">
            <a:avLst/>
          </a:prstGeom>
        </p:spPr>
        <p:txBody>
          <a:bodyPr/>
          <a:lstStyle/>
          <a:p>
            <a:fld id="{0F882016-6F0B-46AE-AE90-7B2DD5E70587}" type="datetime2">
              <a:rPr lang="da-DK" smtClean="0"/>
              <a:t>31. januar 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49045" y="311972"/>
            <a:ext cx="7845668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49044" y="1196753"/>
            <a:ext cx="7845669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pic>
        <p:nvPicPr>
          <p:cNvPr id="11" name="Billede logo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6" y="6380524"/>
            <a:ext cx="224790" cy="199948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060" y="6398799"/>
            <a:ext cx="3639964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8792" y="6398799"/>
            <a:ext cx="298376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6300192" y="7600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81699-59FC-44D8-891D-D37AE921EAE3}" type="datetime2">
              <a:rPr lang="da-DK" smtClean="0"/>
              <a:t>31. januar 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75" r:id="rId4"/>
    <p:sldLayoutId id="2147483660" r:id="rId5"/>
    <p:sldLayoutId id="2147483661" r:id="rId6"/>
    <p:sldLayoutId id="2147483662" r:id="rId7"/>
    <p:sldLayoutId id="2147483650" r:id="rId8"/>
    <p:sldLayoutId id="2147483673" r:id="rId9"/>
    <p:sldLayoutId id="214748365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54" r:id="rId21"/>
    <p:sldLayoutId id="2147483655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21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3000"/>
        </a:lnSpc>
        <a:spcBef>
          <a:spcPts val="0"/>
        </a:spcBef>
        <a:buFont typeface="Arial" panose="020B0604020202020204" pitchFamily="34" charset="0"/>
        <a:buChar char="​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3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-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-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15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08" userDrawn="1">
          <p15:clr>
            <a:srgbClr val="F26B43"/>
          </p15:clr>
        </p15:guide>
        <p15:guide id="2" pos="5351" userDrawn="1">
          <p15:clr>
            <a:srgbClr val="F26B43"/>
          </p15:clr>
        </p15:guide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6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539552" y="1484784"/>
            <a:ext cx="8280920" cy="2096840"/>
          </a:xfrm>
        </p:spPr>
        <p:txBody>
          <a:bodyPr>
            <a:normAutofit/>
          </a:bodyPr>
          <a:lstStyle/>
          <a:p>
            <a:r>
              <a:rPr lang="da-DK" dirty="0" smtClean="0"/>
              <a:t>Landbrugsseminar 2019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3"/>
          </p:nvPr>
        </p:nvSpPr>
        <p:spPr>
          <a:xfrm>
            <a:off x="5220072" y="5959334"/>
            <a:ext cx="3274642" cy="421994"/>
          </a:xfrm>
        </p:spPr>
        <p:txBody>
          <a:bodyPr/>
          <a:lstStyle/>
          <a:p>
            <a:r>
              <a:rPr lang="da-DK" sz="2100" dirty="0" smtClean="0"/>
              <a:t>Jacob Nielsen, vicedirektør</a:t>
            </a:r>
            <a:endParaRPr lang="da-DK" sz="210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66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11972"/>
            <a:ext cx="8568951" cy="468000"/>
          </a:xfrm>
        </p:spPr>
        <p:txBody>
          <a:bodyPr/>
          <a:lstStyle/>
          <a:p>
            <a:r>
              <a:rPr lang="da-DK" sz="3000" dirty="0" smtClean="0"/>
              <a:t>Ansøgningsrunden 2019 – på vej mod mere fleksible frister</a:t>
            </a:r>
            <a:br>
              <a:rPr lang="da-DK" sz="3000" dirty="0" smtClean="0"/>
            </a:br>
            <a:r>
              <a:rPr lang="da-DK" sz="3000" dirty="0"/>
              <a:t/>
            </a:r>
            <a:br>
              <a:rPr lang="da-DK" sz="3000" dirty="0"/>
            </a:br>
            <a:endParaRPr lang="da-DK" sz="3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5168" y="1146387"/>
            <a:ext cx="7845669" cy="4885996"/>
          </a:xfrm>
        </p:spPr>
        <p:txBody>
          <a:bodyPr/>
          <a:lstStyle/>
          <a:p>
            <a:endParaRPr lang="da-DK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Ny </a:t>
            </a: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Gødskningslov forventes vedtaget april 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2019</a:t>
            </a: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Fleksible frister for etablering af 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efterafgrøder</a:t>
            </a:r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- Indberetning af efterafgrøder på 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markniveau</a:t>
            </a: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Satellitbaseret monitorering fra 2019</a:t>
            </a: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- Bedre muligheder for at introducere fleksible frister</a:t>
            </a:r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t>10</a:t>
            </a:fld>
            <a:endParaRPr lang="da-DK" sz="10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2232248" cy="223224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0616"/>
            <a:ext cx="2378655" cy="2382680"/>
          </a:xfrm>
          <a:prstGeom prst="rect">
            <a:avLst/>
          </a:prstGeom>
        </p:spPr>
      </p:pic>
      <p:sp>
        <p:nvSpPr>
          <p:cNvPr id="10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20068" y="6398799"/>
            <a:ext cx="3639964" cy="201461"/>
          </a:xfrm>
        </p:spPr>
        <p:txBody>
          <a:bodyPr/>
          <a:lstStyle/>
          <a:p>
            <a:r>
              <a:rPr lang="da-DK" sz="1000" dirty="0"/>
              <a:t>/ Landbrugsstyrelsen / Landbrugsseminarer </a:t>
            </a:r>
            <a:r>
              <a:rPr lang="da-DK" sz="1000" dirty="0" smtClean="0"/>
              <a:t>2019 </a:t>
            </a:r>
            <a:r>
              <a:rPr lang="da-DK" sz="1000" dirty="0"/>
              <a:t>/ Velkomst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364" y="4077072"/>
            <a:ext cx="3312368" cy="219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6"/>
          <a:stretch/>
        </p:blipFill>
        <p:spPr>
          <a:xfrm>
            <a:off x="0" y="4941168"/>
            <a:ext cx="9144000" cy="54707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Udbetaling af projektstøtte – tiltag i 2019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9044" y="908720"/>
            <a:ext cx="7845669" cy="4885996"/>
          </a:xfrm>
        </p:spPr>
        <p:txBody>
          <a:bodyPr/>
          <a:lstStyle/>
          <a:p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Forsinkelse 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af </a:t>
            </a: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projekt-udbetalinger især 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på modernisering af kvægstalde og miljøteknologi</a:t>
            </a: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u="sng" dirty="0" smtClean="0">
                <a:solidFill>
                  <a:schemeClr val="accent1">
                    <a:lumMod val="50000"/>
                  </a:schemeClr>
                </a:solidFill>
              </a:rPr>
              <a:t>Årsager:</a:t>
            </a:r>
          </a:p>
          <a:p>
            <a:pPr marL="0" lvl="1" indent="0">
              <a:buNone/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Masser af manuel sagsbehandling på hver enkelt sag</a:t>
            </a:r>
          </a:p>
          <a:p>
            <a:pPr lvl="1"/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Ofte mangler landmanden at indsende dokumentation og regnskabsbilag – det betyder at vi skal have fat i samme sag flere gange, hvilket betyder længere sagsbehandlingstid. </a:t>
            </a: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da-DK" sz="2000" u="sng" dirty="0" smtClean="0">
                <a:solidFill>
                  <a:schemeClr val="accent1">
                    <a:lumMod val="50000"/>
                  </a:schemeClr>
                </a:solidFill>
              </a:rPr>
              <a:t>Tiltag:</a:t>
            </a:r>
          </a:p>
          <a:p>
            <a:pPr marL="0" lvl="1" indent="0">
              <a:buNone/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Task force af rutinerede medarbejdere og vikarer i 2019</a:t>
            </a:r>
          </a:p>
          <a:p>
            <a:pPr marL="0" lvl="1" indent="0">
              <a:buNone/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Øget automatisering i fokus</a:t>
            </a: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>
                <a:solidFill>
                  <a:schemeClr val="bg1"/>
                </a:solidFill>
              </a:rPr>
              <a:t>11</a:t>
            </a:fld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>
            <a:off x="715892" y="6380757"/>
            <a:ext cx="250546" cy="219503"/>
          </a:xfrm>
          <a:prstGeom prst="rect">
            <a:avLst/>
          </a:prstGeom>
        </p:spPr>
      </p:pic>
      <p:sp>
        <p:nvSpPr>
          <p:cNvPr id="10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48060" y="6398799"/>
            <a:ext cx="3639964" cy="201461"/>
          </a:xfrm>
        </p:spPr>
        <p:txBody>
          <a:bodyPr/>
          <a:lstStyle/>
          <a:p>
            <a:r>
              <a:rPr lang="da-DK" sz="1000" dirty="0">
                <a:solidFill>
                  <a:schemeClr val="bg1"/>
                </a:solidFill>
              </a:rPr>
              <a:t>/ Landbrugsstyrelsen / Landbrugsseminarer </a:t>
            </a:r>
            <a:r>
              <a:rPr lang="da-DK" sz="1000" dirty="0" smtClean="0">
                <a:solidFill>
                  <a:schemeClr val="bg1"/>
                </a:solidFill>
              </a:rPr>
              <a:t>2019 </a:t>
            </a:r>
            <a:r>
              <a:rPr lang="da-DK" sz="1000" dirty="0">
                <a:solidFill>
                  <a:schemeClr val="bg1"/>
                </a:solidFill>
              </a:rPr>
              <a:t>/ Velkomst</a:t>
            </a:r>
          </a:p>
        </p:txBody>
      </p:sp>
    </p:spTree>
    <p:extLst>
      <p:ext uri="{BB962C8B-B14F-4D97-AF65-F5344CB8AC3E}">
        <p14:creationId xmlns:p14="http://schemas.microsoft.com/office/powerpoint/2010/main" val="8826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Ansøgningsrunden 2019 – IT-drift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u="sng" dirty="0">
                <a:solidFill>
                  <a:schemeClr val="accent1">
                    <a:lumMod val="50000"/>
                  </a:schemeClr>
                </a:solidFill>
              </a:rPr>
              <a:t>Fokuspunkter i ansøgningsrunden</a:t>
            </a:r>
          </a:p>
          <a:p>
            <a:endParaRPr lang="da-DK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ormal </a:t>
            </a: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drift af Tast selv-service efter opdatering af 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systemet</a:t>
            </a: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Mange brugere på én gang skal i mindre grad påvirke hastigheden</a:t>
            </a: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Hurtigere oprettelse af skemaer eller kvitteringsbreve </a:t>
            </a: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Hurtig kommunikation på </a:t>
            </a:r>
            <a:r>
              <a:rPr lang="da-DK" sz="2200" dirty="0" err="1" smtClean="0">
                <a:solidFill>
                  <a:schemeClr val="accent1">
                    <a:lumMod val="50000"/>
                  </a:schemeClr>
                </a:solidFill>
              </a:rPr>
              <a:t>driftstatus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, når der er mistanke om generelle fejl eller ustabilitet</a:t>
            </a: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Hurtigere svar på løste fejlmeldinger</a:t>
            </a: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000" dirty="0" smtClean="0"/>
              <a:t>/ Landbrugsstyrelsen / Landbrugsseminarer 2019 / Velkomst</a:t>
            </a:r>
            <a:endParaRPr lang="da-DK" sz="100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t>12</a:t>
            </a:fld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6633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1"/>
          <a:stretch/>
        </p:blipFill>
        <p:spPr>
          <a:xfrm>
            <a:off x="0" y="4005064"/>
            <a:ext cx="9144000" cy="34284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Ansøgningsrunden 2019 – datoer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9044" y="1391004"/>
            <a:ext cx="7845669" cy="4193184"/>
          </a:xfrm>
          <a:ln>
            <a:noFill/>
          </a:ln>
        </p:spPr>
        <p:txBody>
          <a:bodyPr/>
          <a:lstStyle/>
          <a:p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Ansøgningsrunden åbner 1. februar kl. 7</a:t>
            </a: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Ansøgningsfrist onsdag den 17. april 2019</a:t>
            </a: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Ændringer modtages senest mandag 13. maj 2019</a:t>
            </a:r>
          </a:p>
          <a:p>
            <a:endParaRPr lang="da-DK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>
                <a:solidFill>
                  <a:schemeClr val="bg1"/>
                </a:solidFill>
              </a:rPr>
              <a:t>13</a:t>
            </a:fld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20068" y="6398799"/>
            <a:ext cx="3639964" cy="201461"/>
          </a:xfrm>
        </p:spPr>
        <p:txBody>
          <a:bodyPr/>
          <a:lstStyle/>
          <a:p>
            <a:r>
              <a:rPr lang="da-DK" sz="1000" dirty="0">
                <a:solidFill>
                  <a:schemeClr val="bg1"/>
                </a:solidFill>
              </a:rPr>
              <a:t>/ Landbrugsstyrelsen / Landbrugsseminarer </a:t>
            </a:r>
            <a:r>
              <a:rPr lang="da-DK" sz="1000" dirty="0" smtClean="0">
                <a:solidFill>
                  <a:schemeClr val="bg1"/>
                </a:solidFill>
              </a:rPr>
              <a:t>2019 </a:t>
            </a:r>
            <a:r>
              <a:rPr lang="da-DK" sz="1000" dirty="0">
                <a:solidFill>
                  <a:schemeClr val="bg1"/>
                </a:solidFill>
              </a:rPr>
              <a:t>/ Velkomst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>
            <a:off x="715892" y="6380757"/>
            <a:ext cx="250546" cy="21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Spørgsmål efter hvert indlæg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100" dirty="0">
                <a:solidFill>
                  <a:schemeClr val="accent1">
                    <a:lumMod val="50000"/>
                  </a:schemeClr>
                </a:solidFill>
              </a:rPr>
              <a:t>Brug af sli.do til spørgsmål</a:t>
            </a:r>
          </a:p>
          <a:p>
            <a:endParaRPr lang="da-DK" sz="2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100" dirty="0">
                <a:solidFill>
                  <a:schemeClr val="accent1">
                    <a:lumMod val="50000"/>
                  </a:schemeClr>
                </a:solidFill>
              </a:rPr>
              <a:t>1. Gå ind på </a:t>
            </a:r>
            <a:r>
              <a:rPr lang="da-DK" sz="2100" dirty="0" smtClean="0">
                <a:solidFill>
                  <a:schemeClr val="accent1">
                    <a:lumMod val="50000"/>
                  </a:schemeClr>
                </a:solidFill>
              </a:rPr>
              <a:t>slido.com </a:t>
            </a:r>
            <a:r>
              <a:rPr lang="da-DK" sz="2100" dirty="0">
                <a:solidFill>
                  <a:schemeClr val="accent1">
                    <a:lumMod val="50000"/>
                  </a:schemeClr>
                </a:solidFill>
              </a:rPr>
              <a:t>på telefonen</a:t>
            </a:r>
          </a:p>
          <a:p>
            <a:endParaRPr lang="da-DK" sz="2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100" dirty="0">
                <a:solidFill>
                  <a:schemeClr val="accent1">
                    <a:lumMod val="50000"/>
                  </a:schemeClr>
                </a:solidFill>
              </a:rPr>
              <a:t>2. indtast koden </a:t>
            </a:r>
            <a:r>
              <a:rPr lang="da-DK" sz="2100" dirty="0" smtClean="0">
                <a:solidFill>
                  <a:schemeClr val="accent1">
                    <a:lumMod val="50000"/>
                  </a:schemeClr>
                </a:solidFill>
              </a:rPr>
              <a:t>L2019</a:t>
            </a:r>
          </a:p>
          <a:p>
            <a:endParaRPr lang="da-DK" sz="2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100" dirty="0" smtClean="0">
                <a:solidFill>
                  <a:schemeClr val="accent1">
                    <a:lumMod val="50000"/>
                  </a:schemeClr>
                </a:solidFill>
              </a:rPr>
              <a:t>3. skriv med ét ord, hvad der er vigtigst for dig i dag</a:t>
            </a:r>
            <a:endParaRPr lang="da-DK" sz="21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1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1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100" dirty="0">
                <a:solidFill>
                  <a:schemeClr val="accent1">
                    <a:lumMod val="50000"/>
                  </a:schemeClr>
                </a:solidFill>
              </a:rPr>
              <a:t>Vi sagsbehandler ikke enkeltsager </a:t>
            </a:r>
            <a:r>
              <a:rPr lang="da-DK" sz="2100" dirty="0" smtClean="0">
                <a:solidFill>
                  <a:schemeClr val="accent1">
                    <a:lumMod val="50000"/>
                  </a:schemeClr>
                </a:solidFill>
              </a:rPr>
              <a:t>fra scenen</a:t>
            </a:r>
            <a:endParaRPr lang="da-DK" sz="21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100" dirty="0">
                <a:solidFill>
                  <a:schemeClr val="accent1">
                    <a:lumMod val="50000"/>
                  </a:schemeClr>
                </a:solidFill>
              </a:rPr>
              <a:t>Vi vil meget gerne snakke i pauserne</a:t>
            </a:r>
          </a:p>
          <a:p>
            <a:endParaRPr lang="da-DK" sz="2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000" dirty="0" smtClean="0"/>
              <a:t>/ Landbrugsstyrelsen / Landbrugsseminarer 2019 / Velkomst</a:t>
            </a:r>
            <a:endParaRPr lang="da-DK" sz="100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t>14</a:t>
            </a:fld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15202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Disposition</a:t>
            </a:r>
            <a:endParaRPr lang="da-DK" sz="3200" dirty="0"/>
          </a:p>
        </p:txBody>
      </p:sp>
      <p:sp>
        <p:nvSpPr>
          <p:cNvPr id="2" name="Pladsholder til tekst 1"/>
          <p:cNvSpPr>
            <a:spLocks noGrp="1"/>
          </p:cNvSpPr>
          <p:nvPr>
            <p:ph idx="1"/>
          </p:nvPr>
        </p:nvSpPr>
        <p:spPr>
          <a:xfrm>
            <a:off x="818792" y="1844824"/>
            <a:ext cx="7845669" cy="3240359"/>
          </a:xfrm>
        </p:spPr>
        <p:txBody>
          <a:bodyPr/>
          <a:lstStyle/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Dagens program</a:t>
            </a:r>
          </a:p>
          <a:p>
            <a:endParaRPr lang="da-DK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2. Ansøgningsrunden 2018 </a:t>
            </a: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i tilbageblik</a:t>
            </a: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Ansøgningsrunden 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2019 </a:t>
            </a: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vigtige nyheder</a:t>
            </a:r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Ansøgningsrunden 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2019 </a:t>
            </a: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datoer og it-drift</a:t>
            </a:r>
          </a:p>
          <a:p>
            <a:r>
              <a:rPr lang="da-DK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da-DK" sz="21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pPr/>
              <a:t>2</a:t>
            </a:fld>
            <a:endParaRPr lang="da-DK" sz="1000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20068" y="6398799"/>
            <a:ext cx="3639964" cy="201461"/>
          </a:xfrm>
        </p:spPr>
        <p:txBody>
          <a:bodyPr/>
          <a:lstStyle/>
          <a:p>
            <a:r>
              <a:rPr lang="da-DK" dirty="0"/>
              <a:t>/ </a:t>
            </a:r>
            <a:r>
              <a:rPr lang="da-DK" sz="1000" dirty="0"/>
              <a:t>Landbrugsstyrelsen / Landbrugsseminarer </a:t>
            </a:r>
            <a:r>
              <a:rPr lang="da-DK" sz="1000" dirty="0" smtClean="0"/>
              <a:t>2019 / Velkomst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41750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045" y="188640"/>
            <a:ext cx="7845668" cy="468000"/>
          </a:xfrm>
        </p:spPr>
        <p:txBody>
          <a:bodyPr/>
          <a:lstStyle/>
          <a:p>
            <a:r>
              <a:rPr lang="da-DK" sz="3200" dirty="0" smtClean="0"/>
              <a:t>Dagens program 1</a:t>
            </a:r>
            <a:endParaRPr lang="da-DK" sz="320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t>3</a:t>
            </a:fld>
            <a:endParaRPr lang="da-DK" sz="10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1498"/>
              </p:ext>
            </p:extLst>
          </p:nvPr>
        </p:nvGraphicFramePr>
        <p:xfrm>
          <a:off x="499532" y="1172467"/>
          <a:ext cx="8424936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0220"/>
                <a:gridCol w="6584716"/>
              </a:tblGrid>
              <a:tr h="3116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solidFill>
                            <a:srgbClr val="003127"/>
                          </a:solidFill>
                        </a:rPr>
                        <a:t>9.00 – 9.15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solidFill>
                            <a:srgbClr val="003127"/>
                          </a:solidFill>
                        </a:rPr>
                        <a:t>9.15</a:t>
                      </a:r>
                      <a:r>
                        <a:rPr lang="da-DK" sz="2000" baseline="0" dirty="0" smtClean="0">
                          <a:solidFill>
                            <a:srgbClr val="003127"/>
                          </a:solidFill>
                        </a:rPr>
                        <a:t> </a:t>
                      </a:r>
                      <a:r>
                        <a:rPr lang="da-DK" sz="2000" dirty="0" smtClean="0">
                          <a:solidFill>
                            <a:srgbClr val="003127"/>
                          </a:solidFill>
                        </a:rPr>
                        <a:t>– 10.30</a:t>
                      </a:r>
                      <a:endParaRPr lang="da-DK" sz="2000" dirty="0">
                        <a:solidFill>
                          <a:srgbClr val="003127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solidFill>
                            <a:srgbClr val="003127"/>
                          </a:solidFill>
                        </a:rPr>
                        <a:t>Velkomst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003127"/>
                          </a:solidFill>
                        </a:rPr>
                        <a:t>Målrettet regulering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94815"/>
              </p:ext>
            </p:extLst>
          </p:nvPr>
        </p:nvGraphicFramePr>
        <p:xfrm>
          <a:off x="499532" y="3192213"/>
          <a:ext cx="8424936" cy="1062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2228"/>
                <a:gridCol w="6512708"/>
              </a:tblGrid>
              <a:tr h="10626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/>
                        <a:t>10.50 – 11.50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/>
                        <a:t>11.50 – 12.30</a:t>
                      </a:r>
                      <a:endParaRPr lang="da-DK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Miljø-</a:t>
                      </a:r>
                      <a:r>
                        <a:rPr lang="da-DK" sz="2000" baseline="0" dirty="0" smtClean="0"/>
                        <a:t> og økologitilsagn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aseline="0" dirty="0" smtClean="0"/>
                        <a:t>Erfaringer fra sagsbehandling og kontrol</a:t>
                      </a:r>
                      <a:endParaRPr lang="da-DK" sz="2000" dirty="0" smtClean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496203" y="823006"/>
            <a:ext cx="7845669" cy="275309"/>
          </a:xfrm>
        </p:spPr>
        <p:txBody>
          <a:bodyPr/>
          <a:lstStyle/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Fælles del</a:t>
            </a:r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Pladsholder til indhold 8"/>
          <p:cNvSpPr txBox="1">
            <a:spLocks/>
          </p:cNvSpPr>
          <p:nvPr/>
        </p:nvSpPr>
        <p:spPr>
          <a:xfrm>
            <a:off x="496203" y="2834111"/>
            <a:ext cx="7845669" cy="275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Konsulenter og erfarne brugere</a:t>
            </a:r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Pladsholder til indhold 8"/>
          <p:cNvSpPr txBox="1">
            <a:spLocks/>
          </p:cNvSpPr>
          <p:nvPr/>
        </p:nvSpPr>
        <p:spPr>
          <a:xfrm>
            <a:off x="496203" y="4470118"/>
            <a:ext cx="7845669" cy="275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200" smtClean="0">
                <a:solidFill>
                  <a:schemeClr val="accent1">
                    <a:lumMod val="50000"/>
                  </a:schemeClr>
                </a:solidFill>
              </a:rPr>
              <a:t>Landmænd, 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der ikke bruger Tast selv-service så ofte</a:t>
            </a:r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847739"/>
              </p:ext>
            </p:extLst>
          </p:nvPr>
        </p:nvGraphicFramePr>
        <p:xfrm>
          <a:off x="519956" y="4835763"/>
          <a:ext cx="8424936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1804"/>
                <a:gridCol w="6533132"/>
              </a:tblGrid>
              <a:tr h="7999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/>
                        <a:t>10.50 </a:t>
                      </a:r>
                      <a:r>
                        <a:rPr lang="da-DK" sz="2000" smtClean="0"/>
                        <a:t>– 12.00</a:t>
                      </a:r>
                      <a:endParaRPr lang="da-DK" sz="20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/>
                        <a:t>12.00 – 12.30</a:t>
                      </a:r>
                      <a:endParaRPr lang="da-DK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Sådan udfylder du markkort og fællesskema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Miljø-</a:t>
                      </a:r>
                      <a:r>
                        <a:rPr lang="da-DK" sz="2000" baseline="0" dirty="0" smtClean="0"/>
                        <a:t> og økologitilsagn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995644"/>
              </p:ext>
            </p:extLst>
          </p:nvPr>
        </p:nvGraphicFramePr>
        <p:xfrm>
          <a:off x="516710" y="2127812"/>
          <a:ext cx="840775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051"/>
                <a:gridCol w="651270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000" b="0" dirty="0" smtClean="0">
                          <a:solidFill>
                            <a:srgbClr val="003127"/>
                          </a:solidFill>
                        </a:rPr>
                        <a:t>10.30</a:t>
                      </a:r>
                      <a:r>
                        <a:rPr lang="da-DK" sz="2000" b="0" baseline="0" dirty="0" smtClean="0">
                          <a:solidFill>
                            <a:srgbClr val="003127"/>
                          </a:solidFill>
                        </a:rPr>
                        <a:t> – 10.50</a:t>
                      </a:r>
                      <a:endParaRPr lang="da-DK" sz="2000" b="0" dirty="0">
                        <a:solidFill>
                          <a:srgbClr val="00312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dirty="0" smtClean="0">
                          <a:solidFill>
                            <a:srgbClr val="003127"/>
                          </a:solidFill>
                        </a:rPr>
                        <a:t>Pause</a:t>
                      </a: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37859"/>
              </p:ext>
            </p:extLst>
          </p:nvPr>
        </p:nvGraphicFramePr>
        <p:xfrm>
          <a:off x="519956" y="5841603"/>
          <a:ext cx="840775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051"/>
                <a:gridCol w="651270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000" b="0" dirty="0" smtClean="0">
                          <a:solidFill>
                            <a:srgbClr val="003127"/>
                          </a:solidFill>
                        </a:rPr>
                        <a:t>12.30 – 13.20</a:t>
                      </a:r>
                      <a:endParaRPr lang="da-DK" sz="2000" b="0" dirty="0">
                        <a:solidFill>
                          <a:srgbClr val="00312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dirty="0" smtClean="0">
                          <a:solidFill>
                            <a:srgbClr val="003127"/>
                          </a:solidFill>
                        </a:rPr>
                        <a:t>Frokost</a:t>
                      </a: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sp>
        <p:nvSpPr>
          <p:cNvPr id="1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20068" y="6398799"/>
            <a:ext cx="3639964" cy="201461"/>
          </a:xfrm>
        </p:spPr>
        <p:txBody>
          <a:bodyPr/>
          <a:lstStyle/>
          <a:p>
            <a:r>
              <a:rPr lang="da-DK" dirty="0"/>
              <a:t>/ </a:t>
            </a:r>
            <a:r>
              <a:rPr lang="da-DK" sz="1000" dirty="0"/>
              <a:t>Landbrugsstyrelsen / Landbrugsseminarer </a:t>
            </a:r>
            <a:r>
              <a:rPr lang="da-DK" sz="1000" dirty="0" smtClean="0"/>
              <a:t>2019 / Velkomst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3383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045" y="188640"/>
            <a:ext cx="7845668" cy="468000"/>
          </a:xfrm>
        </p:spPr>
        <p:txBody>
          <a:bodyPr/>
          <a:lstStyle/>
          <a:p>
            <a:r>
              <a:rPr lang="da-DK" sz="3200" dirty="0" smtClean="0"/>
              <a:t>Dagens program 2</a:t>
            </a:r>
            <a:endParaRPr lang="da-DK" sz="32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20068" y="6395891"/>
            <a:ext cx="3639964" cy="201461"/>
          </a:xfrm>
        </p:spPr>
        <p:txBody>
          <a:bodyPr/>
          <a:lstStyle/>
          <a:p>
            <a:r>
              <a:rPr lang="da-DK" sz="1000" dirty="0"/>
              <a:t>/ Landbrugsstyrelsen / Landbrugsseminarer </a:t>
            </a:r>
            <a:r>
              <a:rPr lang="da-DK" sz="1000" dirty="0" smtClean="0"/>
              <a:t>2019 </a:t>
            </a:r>
            <a:r>
              <a:rPr lang="da-DK" sz="1000" dirty="0"/>
              <a:t>/ Velkomst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t>4</a:t>
            </a:fld>
            <a:endParaRPr lang="da-DK" sz="10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700790"/>
              </p:ext>
            </p:extLst>
          </p:nvPr>
        </p:nvGraphicFramePr>
        <p:xfrm>
          <a:off x="499532" y="1498652"/>
          <a:ext cx="8424936" cy="1508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  <a:gridCol w="6480720"/>
              </a:tblGrid>
              <a:tr h="3116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200" dirty="0" smtClean="0"/>
                        <a:t>13.20 – 13.50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2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200" dirty="0" smtClean="0"/>
                        <a:t>13.50 – 14.30</a:t>
                      </a:r>
                      <a:endParaRPr lang="da-DK" sz="2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Brug af ny teknologi og satellitbilleder i den fysiske kontrol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Grundbetaling og grøn støtte </a:t>
                      </a:r>
                      <a:endParaRPr lang="da-DK" sz="2200" dirty="0" smtClean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777250"/>
              </p:ext>
            </p:extLst>
          </p:nvPr>
        </p:nvGraphicFramePr>
        <p:xfrm>
          <a:off x="487674" y="3451090"/>
          <a:ext cx="8424936" cy="1508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  <a:gridCol w="6480720"/>
              </a:tblGrid>
              <a:tr h="7999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200" dirty="0" smtClean="0"/>
                        <a:t>14.50 – 15.20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2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200" dirty="0" smtClean="0"/>
                        <a:t>15.20</a:t>
                      </a:r>
                      <a:r>
                        <a:rPr lang="da-DK" sz="2200" baseline="0" dirty="0" smtClean="0"/>
                        <a:t> – 15.50</a:t>
                      </a:r>
                      <a:endParaRPr lang="da-DK" sz="2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Hvordan undgår du overtrædelse af krydsoverensstemmelse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Ny fælles landbrugspolitik i EU efter 2020 </a:t>
                      </a:r>
                      <a:endParaRPr lang="da-DK" sz="2200" dirty="0" smtClean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499532" y="1149430"/>
            <a:ext cx="7845669" cy="275309"/>
          </a:xfrm>
        </p:spPr>
        <p:txBody>
          <a:bodyPr/>
          <a:lstStyle/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Fælles del</a:t>
            </a:r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843194"/>
              </p:ext>
            </p:extLst>
          </p:nvPr>
        </p:nvGraphicFramePr>
        <p:xfrm>
          <a:off x="504852" y="2945246"/>
          <a:ext cx="840775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051"/>
                <a:gridCol w="651270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200" b="0" dirty="0" smtClean="0">
                          <a:solidFill>
                            <a:srgbClr val="003127"/>
                          </a:solidFill>
                        </a:rPr>
                        <a:t>14.30</a:t>
                      </a:r>
                      <a:r>
                        <a:rPr lang="da-DK" sz="2200" b="0" baseline="0" dirty="0" smtClean="0">
                          <a:solidFill>
                            <a:srgbClr val="003127"/>
                          </a:solidFill>
                        </a:rPr>
                        <a:t> – 14.50</a:t>
                      </a:r>
                      <a:endParaRPr lang="da-DK" sz="2200" b="0" dirty="0">
                        <a:solidFill>
                          <a:srgbClr val="00312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b="0" dirty="0" smtClean="0">
                          <a:solidFill>
                            <a:srgbClr val="003127"/>
                          </a:solidFill>
                        </a:rPr>
                        <a:t>Pause</a:t>
                      </a: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793790"/>
              </p:ext>
            </p:extLst>
          </p:nvPr>
        </p:nvGraphicFramePr>
        <p:xfrm>
          <a:off x="496263" y="4962774"/>
          <a:ext cx="840775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051"/>
                <a:gridCol w="651270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2200" b="0" dirty="0" smtClean="0">
                          <a:solidFill>
                            <a:srgbClr val="003127"/>
                          </a:solidFill>
                        </a:rPr>
                        <a:t>15.50 – 16.00</a:t>
                      </a:r>
                      <a:endParaRPr lang="da-DK" sz="2200" b="0" dirty="0">
                        <a:solidFill>
                          <a:srgbClr val="00312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b="0" dirty="0" smtClean="0">
                          <a:solidFill>
                            <a:srgbClr val="003127"/>
                          </a:solidFill>
                        </a:rPr>
                        <a:t>Tak</a:t>
                      </a:r>
                      <a:r>
                        <a:rPr lang="da-DK" sz="2200" b="0" baseline="0" dirty="0" smtClean="0">
                          <a:solidFill>
                            <a:srgbClr val="003127"/>
                          </a:solidFill>
                        </a:rPr>
                        <a:t> for i dag</a:t>
                      </a:r>
                      <a:endParaRPr lang="da-DK" sz="2200" b="0" dirty="0" smtClean="0">
                        <a:solidFill>
                          <a:srgbClr val="00312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4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2"/>
          <a:stretch/>
        </p:blipFill>
        <p:spPr>
          <a:xfrm>
            <a:off x="0" y="3789040"/>
            <a:ext cx="9188399" cy="43651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Ansøgningsrunden </a:t>
            </a:r>
            <a:r>
              <a:rPr lang="da-DK" sz="3200" dirty="0" smtClean="0"/>
              <a:t>2018 </a:t>
            </a:r>
            <a:r>
              <a:rPr lang="da-DK" sz="3200" dirty="0"/>
              <a:t>i tilbageblik - </a:t>
            </a:r>
            <a:r>
              <a:rPr lang="da-DK" sz="3200" dirty="0" smtClean="0"/>
              <a:t>1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1994" y="1052736"/>
            <a:ext cx="7845669" cy="4104456"/>
          </a:xfrm>
        </p:spPr>
        <p:txBody>
          <a:bodyPr/>
          <a:lstStyle/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Fra regn til tørke..</a:t>
            </a: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Regnvejrspakke i </a:t>
            </a: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marts – april</a:t>
            </a:r>
            <a:endParaRPr lang="da-DK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Lempelse af grønt krav om flere afgrøder</a:t>
            </a:r>
          </a:p>
          <a:p>
            <a:pPr lvl="1"/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Tørkepakker i august – september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Frist- og regelpakke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Økonomisk pakke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>
                <a:solidFill>
                  <a:schemeClr val="bg1"/>
                </a:solidFill>
              </a:rPr>
              <a:t>5</a:t>
            </a:fld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20068" y="6398799"/>
            <a:ext cx="3639964" cy="201461"/>
          </a:xfrm>
        </p:spPr>
        <p:txBody>
          <a:bodyPr/>
          <a:lstStyle/>
          <a:p>
            <a:r>
              <a:rPr lang="da-DK" sz="1000" dirty="0">
                <a:solidFill>
                  <a:schemeClr val="bg1"/>
                </a:solidFill>
              </a:rPr>
              <a:t>/ Landbrugsstyrelsen / Landbrugsseminarer </a:t>
            </a:r>
            <a:r>
              <a:rPr lang="da-DK" sz="1000" dirty="0" smtClean="0">
                <a:solidFill>
                  <a:schemeClr val="bg1"/>
                </a:solidFill>
              </a:rPr>
              <a:t>2019 </a:t>
            </a:r>
            <a:r>
              <a:rPr lang="da-DK" sz="1000" dirty="0">
                <a:solidFill>
                  <a:schemeClr val="bg1"/>
                </a:solidFill>
              </a:rPr>
              <a:t>/ Velkomst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>
            <a:off x="715892" y="6380757"/>
            <a:ext cx="250546" cy="21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Ansøgningsrunden 2018 i tilbageblik - 2</a:t>
            </a:r>
            <a:endParaRPr lang="da-DK" sz="3200" dirty="0"/>
          </a:p>
        </p:txBody>
      </p:sp>
      <p:graphicFrame>
        <p:nvGraphicFramePr>
          <p:cNvPr id="14" name="Pladsholder til indhold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041268"/>
              </p:ext>
            </p:extLst>
          </p:nvPr>
        </p:nvGraphicFramePr>
        <p:xfrm>
          <a:off x="649288" y="1196973"/>
          <a:ext cx="7845428" cy="389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357"/>
                <a:gridCol w="1961357"/>
                <a:gridCol w="1961357"/>
                <a:gridCol w="1961357"/>
              </a:tblGrid>
              <a:tr h="849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200" dirty="0" smtClean="0"/>
                        <a:t>Status på udbetaling</a:t>
                      </a:r>
                    </a:p>
                    <a:p>
                      <a:endParaRPr lang="da-DK" sz="22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dirty="0" smtClean="0"/>
                        <a:t>20. Januar</a:t>
                      </a:r>
                      <a:r>
                        <a:rPr lang="da-DK" sz="2200" baseline="0" dirty="0" smtClean="0"/>
                        <a:t> 2018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dirty="0" smtClean="0"/>
                        <a:t>1. december 2018</a:t>
                      </a:r>
                      <a:endParaRPr lang="da-DK" sz="22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dirty="0" smtClean="0"/>
                        <a:t>18. januar 2019</a:t>
                      </a:r>
                      <a:endParaRPr lang="da-DK" sz="22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49650">
                <a:tc>
                  <a:txBody>
                    <a:bodyPr/>
                    <a:lstStyle/>
                    <a:p>
                      <a:r>
                        <a:rPr lang="da-DK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Grundbetaling og grøn støtte</a:t>
                      </a:r>
                      <a:endParaRPr lang="da-DK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96,6 %</a:t>
                      </a:r>
                      <a:endParaRPr lang="da-DK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94,3 %</a:t>
                      </a:r>
                      <a:endParaRPr lang="da-DK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97,7 %</a:t>
                      </a:r>
                      <a:endParaRPr lang="da-DK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9650">
                <a:tc>
                  <a:txBody>
                    <a:bodyPr/>
                    <a:lstStyle/>
                    <a:p>
                      <a:r>
                        <a:rPr lang="da-DK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Økologisk Arealtilskud</a:t>
                      </a:r>
                      <a:endParaRPr lang="da-DK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53,2 %</a:t>
                      </a:r>
                      <a:endParaRPr lang="da-DK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61,7 %</a:t>
                      </a:r>
                      <a:endParaRPr lang="da-DK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73,3</a:t>
                      </a:r>
                      <a:r>
                        <a:rPr lang="da-DK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da-DK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9650">
                <a:tc>
                  <a:txBody>
                    <a:bodyPr/>
                    <a:lstStyle/>
                    <a:p>
                      <a:r>
                        <a:rPr lang="da-DK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Pleje af græs- og naturarealer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80,7 %</a:t>
                      </a:r>
                      <a:endParaRPr lang="da-DK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83,5 %</a:t>
                      </a:r>
                      <a:endParaRPr lang="da-DK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85,4 % </a:t>
                      </a:r>
                      <a:endParaRPr lang="da-DK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pPr/>
              <a:t>6</a:t>
            </a:fld>
            <a:endParaRPr lang="da-DK" sz="1000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20068" y="6398799"/>
            <a:ext cx="3639964" cy="201461"/>
          </a:xfrm>
        </p:spPr>
        <p:txBody>
          <a:bodyPr/>
          <a:lstStyle/>
          <a:p>
            <a:r>
              <a:rPr lang="da-DK" dirty="0"/>
              <a:t>/ </a:t>
            </a:r>
            <a:r>
              <a:rPr lang="da-DK" sz="1000" dirty="0" smtClean="0"/>
              <a:t>Landbrugsstyrelsen / Landbrugsseminarer 2019 / Velkomst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3451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Ansøgningsrunden 2018 i tilbageblik – 3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000" dirty="0" smtClean="0"/>
              <a:t>/ Landbrugs- og Fiskeristyrelsen / Titel på præsentation</a:t>
            </a:r>
            <a:endParaRPr lang="da-DK" sz="100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t>7</a:t>
            </a:fld>
            <a:endParaRPr lang="da-DK" sz="10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519804"/>
              </p:ext>
            </p:extLst>
          </p:nvPr>
        </p:nvGraphicFramePr>
        <p:xfrm>
          <a:off x="649044" y="1397000"/>
          <a:ext cx="7667373" cy="356616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555791"/>
                <a:gridCol w="2555791"/>
                <a:gridCol w="2555791"/>
              </a:tblGrid>
              <a:tr h="370840">
                <a:tc>
                  <a:txBody>
                    <a:bodyPr/>
                    <a:lstStyle/>
                    <a:p>
                      <a:endParaRPr lang="da-DK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dirty="0" smtClean="0">
                          <a:solidFill>
                            <a:schemeClr val="bg1"/>
                          </a:solidFill>
                        </a:rPr>
                        <a:t>2018 – mål</a:t>
                      </a:r>
                      <a:endParaRPr lang="da-DK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dirty="0" smtClean="0">
                          <a:solidFill>
                            <a:schemeClr val="bg1"/>
                          </a:solidFill>
                        </a:rPr>
                        <a:t>2018 – realiseret</a:t>
                      </a:r>
                      <a:endParaRPr lang="da-DK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Load af kort i IMK</a:t>
                      </a:r>
                      <a:endParaRPr lang="da-DK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b="0" dirty="0" smtClean="0">
                          <a:solidFill>
                            <a:srgbClr val="003127"/>
                          </a:solidFill>
                        </a:rPr>
                        <a:t>6 sek.</a:t>
                      </a:r>
                      <a:endParaRPr lang="da-DK" sz="2200" b="0" dirty="0">
                        <a:solidFill>
                          <a:srgbClr val="003127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b="0" dirty="0" smtClean="0">
                          <a:solidFill>
                            <a:srgbClr val="003127"/>
                          </a:solidFill>
                        </a:rPr>
                        <a:t>5,5</a:t>
                      </a:r>
                      <a:r>
                        <a:rPr lang="da-DK" sz="2200" b="0" baseline="0" dirty="0" smtClean="0">
                          <a:solidFill>
                            <a:srgbClr val="003127"/>
                          </a:solidFill>
                        </a:rPr>
                        <a:t> sek.</a:t>
                      </a:r>
                      <a:endParaRPr lang="da-DK" sz="2200" b="0" dirty="0">
                        <a:solidFill>
                          <a:srgbClr val="003127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Import af kort i IMK</a:t>
                      </a:r>
                      <a:endParaRPr lang="da-DK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b="0" dirty="0" smtClean="0">
                          <a:solidFill>
                            <a:srgbClr val="003127"/>
                          </a:solidFill>
                        </a:rPr>
                        <a:t>25 sek.</a:t>
                      </a:r>
                      <a:endParaRPr lang="da-DK" sz="2200" b="0" dirty="0">
                        <a:solidFill>
                          <a:srgbClr val="00312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b="0" dirty="0" smtClean="0">
                          <a:solidFill>
                            <a:srgbClr val="003127"/>
                          </a:solidFill>
                        </a:rPr>
                        <a:t>15,7 sek.</a:t>
                      </a:r>
                      <a:endParaRPr lang="da-DK" sz="2200" b="0" dirty="0">
                        <a:solidFill>
                          <a:srgbClr val="003127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Skemakontrol</a:t>
                      </a:r>
                      <a:endParaRPr lang="da-DK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b="0" dirty="0" smtClean="0">
                          <a:solidFill>
                            <a:srgbClr val="003127"/>
                          </a:solidFill>
                        </a:rPr>
                        <a:t>50 sek.</a:t>
                      </a:r>
                      <a:endParaRPr lang="da-DK" sz="2200" b="0" dirty="0">
                        <a:solidFill>
                          <a:srgbClr val="003127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b="0" dirty="0" smtClean="0">
                          <a:solidFill>
                            <a:srgbClr val="003127"/>
                          </a:solidFill>
                        </a:rPr>
                        <a:t>43,9 sek.</a:t>
                      </a:r>
                      <a:endParaRPr lang="da-DK" sz="2200" b="0" dirty="0">
                        <a:solidFill>
                          <a:srgbClr val="003127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Udvalgte beregninger</a:t>
                      </a:r>
                      <a:endParaRPr lang="da-DK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b="0" dirty="0" smtClean="0">
                          <a:solidFill>
                            <a:srgbClr val="003127"/>
                          </a:solidFill>
                        </a:rPr>
                        <a:t>20 sek.</a:t>
                      </a:r>
                      <a:endParaRPr lang="da-DK" sz="2200" b="0" dirty="0">
                        <a:solidFill>
                          <a:srgbClr val="00312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b="0" dirty="0" smtClean="0">
                          <a:solidFill>
                            <a:srgbClr val="003127"/>
                          </a:solidFill>
                        </a:rPr>
                        <a:t>15,7 sek.</a:t>
                      </a:r>
                      <a:endParaRPr lang="da-DK" sz="2200" b="0" dirty="0">
                        <a:solidFill>
                          <a:srgbClr val="003127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Åbn oversigter og breve</a:t>
                      </a:r>
                      <a:endParaRPr lang="da-DK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b="0" dirty="0" smtClean="0">
                          <a:solidFill>
                            <a:srgbClr val="003127"/>
                          </a:solidFill>
                        </a:rPr>
                        <a:t>5 sek.</a:t>
                      </a:r>
                      <a:endParaRPr lang="da-DK" sz="2200" b="0" dirty="0">
                        <a:solidFill>
                          <a:srgbClr val="003127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200" b="0" dirty="0" smtClean="0">
                          <a:solidFill>
                            <a:srgbClr val="003127"/>
                          </a:solidFill>
                        </a:rPr>
                        <a:t>1,86 sek.</a:t>
                      </a:r>
                      <a:endParaRPr lang="da-DK" sz="2200" b="0" dirty="0">
                        <a:solidFill>
                          <a:srgbClr val="003127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9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Ros og ris til Landbrugsstyrelsen i 2018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u="sng" dirty="0" smtClean="0">
                <a:solidFill>
                  <a:schemeClr val="accent1">
                    <a:lumMod val="50000"/>
                  </a:schemeClr>
                </a:solidFill>
              </a:rPr>
              <a:t>Ros</a:t>
            </a:r>
            <a:endParaRPr lang="da-DK" sz="22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1. Hurtig udbetaling af </a:t>
            </a:r>
            <a:r>
              <a:rPr lang="da-DK" sz="2200" dirty="0" err="1" smtClean="0">
                <a:solidFill>
                  <a:schemeClr val="accent1">
                    <a:lumMod val="50000"/>
                  </a:schemeClr>
                </a:solidFill>
              </a:rPr>
              <a:t>grundbetaling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 og grøn støtte</a:t>
            </a: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2. Kundeservice i Augustenborg</a:t>
            </a: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3. ”Det gode kontrolbesøg”</a:t>
            </a: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200" u="sng" dirty="0" smtClean="0">
                <a:solidFill>
                  <a:schemeClr val="accent1">
                    <a:lumMod val="50000"/>
                  </a:schemeClr>
                </a:solidFill>
              </a:rPr>
              <a:t>Ris</a:t>
            </a: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1. Frister styrer markdriften</a:t>
            </a:r>
          </a:p>
          <a:p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. Udbetaling af projekttilskud</a:t>
            </a:r>
          </a:p>
          <a:p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3. Driftsforstyrrelser i Tast </a:t>
            </a: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selv-service</a:t>
            </a:r>
          </a:p>
          <a:p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t>8</a:t>
            </a:fld>
            <a:endParaRPr lang="da-DK" sz="1000" dirty="0"/>
          </a:p>
        </p:txBody>
      </p:sp>
      <p:sp>
        <p:nvSpPr>
          <p:cNvPr id="11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20068" y="6398799"/>
            <a:ext cx="3639964" cy="201461"/>
          </a:xfrm>
        </p:spPr>
        <p:txBody>
          <a:bodyPr/>
          <a:lstStyle/>
          <a:p>
            <a:r>
              <a:rPr lang="da-DK" sz="1000" dirty="0"/>
              <a:t>/ Landbrugsstyrelsen / Landbrugsseminarer </a:t>
            </a:r>
            <a:r>
              <a:rPr lang="da-DK" sz="1000" dirty="0" smtClean="0"/>
              <a:t>2019 </a:t>
            </a:r>
            <a:r>
              <a:rPr lang="da-DK" sz="1000" dirty="0"/>
              <a:t>/ Velkomst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74" y="4529897"/>
            <a:ext cx="1773613" cy="186890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00" y="2203449"/>
            <a:ext cx="1783084" cy="187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0" b="24040"/>
          <a:stretch/>
        </p:blipFill>
        <p:spPr>
          <a:xfrm>
            <a:off x="7593" y="4509120"/>
            <a:ext cx="9144000" cy="30963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016" y="318344"/>
            <a:ext cx="8243435" cy="468000"/>
          </a:xfrm>
        </p:spPr>
        <p:txBody>
          <a:bodyPr/>
          <a:lstStyle/>
          <a:p>
            <a:r>
              <a:rPr lang="da-DK" sz="3200" dirty="0"/>
              <a:t>Ansøgningsrunden </a:t>
            </a:r>
            <a:r>
              <a:rPr lang="da-DK" sz="3200" dirty="0" smtClean="0"/>
              <a:t>2019 </a:t>
            </a:r>
            <a:r>
              <a:rPr lang="da-DK" sz="3200" dirty="0"/>
              <a:t>– </a:t>
            </a:r>
            <a:r>
              <a:rPr lang="da-DK" sz="3200" dirty="0" smtClean="0"/>
              <a:t>vigtige nyheder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9044" y="908721"/>
            <a:ext cx="7845669" cy="3600399"/>
          </a:xfrm>
        </p:spPr>
        <p:txBody>
          <a:bodyPr/>
          <a:lstStyle/>
          <a:p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Målrettet kvælstofregulering - følger op på Fødevarer- og landbrugspakken</a:t>
            </a: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Øget automatisering af </a:t>
            </a: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sagsbehandlingen på miljø- og økologitilsagn</a:t>
            </a: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Ny teknologi i kontrollen – brug af satellit</a:t>
            </a: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Tilskud til skovrejsning og biodiversitet i skov er flyttet til Landbrugsstyrelsen 1. januar</a:t>
            </a: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000" dirty="0">
                <a:solidFill>
                  <a:schemeClr val="bg1"/>
                </a:solidFill>
              </a:rPr>
              <a:t>/ Landbrugsstyrelsen / Landbrugsseminarer </a:t>
            </a:r>
            <a:r>
              <a:rPr lang="da-DK" sz="1000" dirty="0" smtClean="0">
                <a:solidFill>
                  <a:schemeClr val="bg1"/>
                </a:solidFill>
              </a:rPr>
              <a:t>2019 </a:t>
            </a:r>
            <a:r>
              <a:rPr lang="da-DK" sz="1000" dirty="0">
                <a:solidFill>
                  <a:schemeClr val="bg1"/>
                </a:solidFill>
              </a:rPr>
              <a:t>/ Velkomst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>
                <a:solidFill>
                  <a:schemeClr val="bg1"/>
                </a:solidFill>
              </a:rPr>
              <a:t>9</a:t>
            </a:fld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542755" y="779972"/>
            <a:ext cx="7679651" cy="2950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 smtClean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649044" y="1096022"/>
            <a:ext cx="7739380" cy="2837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a-DK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AutoShape 6" descr="http://www.ft.dk/~/media/sites/ft/billeder/folkestyret/folketinget-og-christiansborg/folketingets-lokaler/folketingsalen-brug-og-historie.ashx?la=da&amp;h=290&amp;w=5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0"/>
          <a:stretch/>
        </p:blipFill>
        <p:spPr>
          <a:xfrm>
            <a:off x="715892" y="6380757"/>
            <a:ext cx="250546" cy="21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rhvervstyrelsen PowerPoint Skabelon 4:3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aturErhvervstyrelsen PowerPoint Skabelon 4_3.potx" id="{A7B2816C-447B-44F6-BBB7-28F27CEE155F}" vid="{98375350-9722-41FC-BDE6-CC216D2796E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Landbrug- og Fiskeristyrelsen PowerPoint Skabelon 4_3</Template>
  <TotalTime>0</TotalTime>
  <Words>750</Words>
  <Application>Microsoft Office PowerPoint</Application>
  <PresentationFormat>Skærmshow (4:3)</PresentationFormat>
  <Paragraphs>219</Paragraphs>
  <Slides>14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NaturErhvervstyrelsen PowerPoint Skabelon 4:3</vt:lpstr>
      <vt:lpstr>PowerPoint-præsentation</vt:lpstr>
      <vt:lpstr>Disposition</vt:lpstr>
      <vt:lpstr>Dagens program 1</vt:lpstr>
      <vt:lpstr>Dagens program 2</vt:lpstr>
      <vt:lpstr>Ansøgningsrunden 2018 i tilbageblik - 1</vt:lpstr>
      <vt:lpstr>Ansøgningsrunden 2018 i tilbageblik - 2</vt:lpstr>
      <vt:lpstr>Ansøgningsrunden 2018 i tilbageblik – 3</vt:lpstr>
      <vt:lpstr>Ros og ris til Landbrugsstyrelsen i 2018</vt:lpstr>
      <vt:lpstr>Ansøgningsrunden 2019 – vigtige nyheder</vt:lpstr>
      <vt:lpstr>Ansøgningsrunden 2019 – på vej mod mere fleksible frister  </vt:lpstr>
      <vt:lpstr>Udbetaling af projektstøtte – tiltag i 2019</vt:lpstr>
      <vt:lpstr>Ansøgningsrunden 2019 – IT-drift</vt:lpstr>
      <vt:lpstr>Ansøgningsrunden 2019 – datoer</vt:lpstr>
      <vt:lpstr>Spørgsmål efter hvert indlæg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2017-12-07T13:36:01Z</dcterms:created>
  <dcterms:modified xsi:type="dcterms:W3CDTF">2019-01-31T13:56:23Z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