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4" r:id="rId3"/>
    <p:sldId id="276" r:id="rId4"/>
    <p:sldId id="257" r:id="rId5"/>
    <p:sldId id="270" r:id="rId6"/>
    <p:sldId id="263" r:id="rId7"/>
    <p:sldId id="280" r:id="rId8"/>
  </p:sldIdLst>
  <p:sldSz cx="12192000" cy="6858000"/>
  <p:notesSz cx="6808788" cy="99409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0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75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169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224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87208" y="5778965"/>
            <a:ext cx="2090136" cy="1073383"/>
          </a:xfrm>
          <a:prstGeom prst="rect">
            <a:avLst/>
          </a:prstGeom>
        </p:spPr>
      </p:pic>
      <p:sp>
        <p:nvSpPr>
          <p:cNvPr id="14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800" dirty="0" err="1" smtClean="0"/>
          </a:p>
        </p:txBody>
      </p:sp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863601" y="2348880"/>
            <a:ext cx="7607300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8713099" y="5366526"/>
            <a:ext cx="2613187" cy="404952"/>
          </a:xfrm>
        </p:spPr>
        <p:txBody>
          <a:bodyPr anchor="b" anchorCtr="0"/>
          <a:lstStyle>
            <a:lvl1pPr>
              <a:defRPr lang="da-DK" sz="12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Sted/event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8713099" y="5959334"/>
            <a:ext cx="2613187" cy="199980"/>
          </a:xfrm>
        </p:spPr>
        <p:txBody>
          <a:bodyPr/>
          <a:lstStyle>
            <a:lvl1pPr>
              <a:defRPr lang="da-DK" sz="12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pic>
        <p:nvPicPr>
          <p:cNvPr id="8" name="Bille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6" y="346835"/>
            <a:ext cx="3887993" cy="473141"/>
          </a:xfrm>
          <a:prstGeom prst="rect">
            <a:avLst/>
          </a:prstGeom>
        </p:spPr>
      </p:pic>
      <p:sp>
        <p:nvSpPr>
          <p:cNvPr id="22" name="Pladsholder til dato 21"/>
          <p:cNvSpPr>
            <a:spLocks noGrp="1"/>
          </p:cNvSpPr>
          <p:nvPr>
            <p:ph type="dt" sz="half" idx="14"/>
          </p:nvPr>
        </p:nvSpPr>
        <p:spPr>
          <a:xfrm>
            <a:off x="8715245" y="5778964"/>
            <a:ext cx="2611040" cy="201600"/>
          </a:xfrm>
        </p:spPr>
        <p:txBody>
          <a:bodyPr lIns="0" tIns="0" rIns="0" bIns="0" anchor="t" anchorCtr="0"/>
          <a:lstStyle>
            <a:lvl1pPr marL="171450" indent="-171450">
              <a:defRPr lang="da-DK" sz="1200" b="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>
              <a:lnSpc>
                <a:spcPct val="93000"/>
              </a:lnSpc>
              <a:buFont typeface="Arial" panose="020B0604020202020204" pitchFamily="34" charset="0"/>
              <a:buChar char="​"/>
            </a:pPr>
            <a:fld id="{DA52EC89-9CE9-45BE-B48C-A78047E64388}" type="datetime2">
              <a:rPr lang="da-DK" smtClean="0"/>
              <a:pPr marL="0" indent="0">
                <a:lnSpc>
                  <a:spcPct val="93000"/>
                </a:lnSpc>
                <a:buFont typeface="Arial" panose="020B0604020202020204" pitchFamily="34" charset="0"/>
                <a:buChar char="​"/>
              </a:pPr>
              <a:t>9. marts 2016</a:t>
            </a:fld>
            <a:endParaRPr lang="da-DK" dirty="0"/>
          </a:p>
        </p:txBody>
      </p:sp>
      <p:sp>
        <p:nvSpPr>
          <p:cNvPr id="23" name="Pladsholder til sidefod 22" hidden="1"/>
          <p:cNvSpPr>
            <a:spLocks noGrp="1"/>
          </p:cNvSpPr>
          <p:nvPr>
            <p:ph type="ftr" sz="quarter" idx="15"/>
          </p:nvPr>
        </p:nvSpPr>
        <p:spPr>
          <a:xfrm>
            <a:off x="1530747" y="7692036"/>
            <a:ext cx="4853285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/ NaturErhvervstyrelsen / Titel på præsentation</a:t>
            </a:r>
            <a:endParaRPr lang="da-DK" dirty="0"/>
          </a:p>
        </p:txBody>
      </p:sp>
      <p:sp>
        <p:nvSpPr>
          <p:cNvPr id="24" name="Pladsholder til slidenummer 23" hidden="1"/>
          <p:cNvSpPr>
            <a:spLocks noGrp="1"/>
          </p:cNvSpPr>
          <p:nvPr>
            <p:ph type="sldNum" sz="quarter" idx="16"/>
          </p:nvPr>
        </p:nvSpPr>
        <p:spPr>
          <a:xfrm>
            <a:off x="1091723" y="7692036"/>
            <a:ext cx="397835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AutoShape 4"/>
          <p:cNvSpPr>
            <a:spLocks/>
          </p:cNvSpPr>
          <p:nvPr userDrawn="1"/>
        </p:nvSpPr>
        <p:spPr bwMode="gray">
          <a:xfrm>
            <a:off x="12192000" y="16587"/>
            <a:ext cx="2448984" cy="117468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4400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For at se 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 Klik på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Vis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2. 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Vælg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Gitterlinjer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og/eller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Tip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: Alt + F9 for hurtig visning af hjælpelinjer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1999" y="1525"/>
            <a:ext cx="1915771" cy="1078991"/>
          </a:xfrm>
          <a:prstGeom prst="rect">
            <a:avLst/>
          </a:prstGeom>
        </p:spPr>
      </p:pic>
      <p:sp>
        <p:nvSpPr>
          <p:cNvPr id="32" name="Tekstboks 25"/>
          <p:cNvSpPr txBox="1"/>
          <p:nvPr userDrawn="1"/>
        </p:nvSpPr>
        <p:spPr>
          <a:xfrm>
            <a:off x="-2280052" y="5040278"/>
            <a:ext cx="2272803" cy="692497"/>
          </a:xfrm>
          <a:prstGeom prst="rect">
            <a:avLst/>
          </a:prstGeom>
          <a:noFill/>
        </p:spPr>
        <p:txBody>
          <a:bodyPr wrap="square" lIns="0" tIns="0" rIns="144000" bIns="0" rtlCol="0" anchor="b" anchorCtr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9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Tips:</a:t>
            </a:r>
          </a:p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For at fremhæve et naturligt hierarki i overskriften eller differentiere evt.</a:t>
            </a:r>
            <a:r>
              <a:rPr lang="da-DK" sz="9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skrift i tekstniveau (overskrift og underoverskrift) bruges de indrammede</a:t>
            </a:r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temafarver</a:t>
            </a:r>
          </a:p>
        </p:txBody>
      </p:sp>
      <p:sp>
        <p:nvSpPr>
          <p:cNvPr id="34" name="Rectangle 6"/>
          <p:cNvSpPr/>
          <p:nvPr userDrawn="1"/>
        </p:nvSpPr>
        <p:spPr>
          <a:xfrm>
            <a:off x="-1865601" y="6006008"/>
            <a:ext cx="1644801" cy="7899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1800" dirty="0" smtClean="0"/>
          </a:p>
        </p:txBody>
      </p:sp>
      <p:sp>
        <p:nvSpPr>
          <p:cNvPr id="19" name="Tekstfelt 18"/>
          <p:cNvSpPr txBox="1"/>
          <p:nvPr userDrawn="1"/>
        </p:nvSpPr>
        <p:spPr>
          <a:xfrm>
            <a:off x="-2740800" y="1196589"/>
            <a:ext cx="2739123" cy="138499"/>
          </a:xfrm>
          <a:prstGeom prst="rect">
            <a:avLst/>
          </a:prstGeom>
          <a:noFill/>
        </p:spPr>
        <p:txBody>
          <a:bodyPr wrap="square" lIns="0" tIns="0" rIns="144000" bIns="0" rtlCol="0">
            <a:spAutoFit/>
          </a:bodyPr>
          <a:lstStyle/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Maks tre linjer i stor typografi</a:t>
            </a:r>
          </a:p>
        </p:txBody>
      </p:sp>
    </p:spTree>
    <p:extLst>
      <p:ext uri="{BB962C8B-B14F-4D97-AF65-F5344CB8AC3E}">
        <p14:creationId xmlns:p14="http://schemas.microsoft.com/office/powerpoint/2010/main" val="187924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87208" y="5778965"/>
            <a:ext cx="2090136" cy="1073383"/>
          </a:xfrm>
          <a:prstGeom prst="rect">
            <a:avLst/>
          </a:prstGeom>
        </p:spPr>
      </p:pic>
      <p:sp>
        <p:nvSpPr>
          <p:cNvPr id="14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800" dirty="0" err="1" smtClean="0"/>
          </a:p>
        </p:txBody>
      </p:sp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863601" y="2348880"/>
            <a:ext cx="7607300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rgbClr val="00312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8713099" y="5366526"/>
            <a:ext cx="2613187" cy="404952"/>
          </a:xfrm>
        </p:spPr>
        <p:txBody>
          <a:bodyPr anchor="b" anchorCtr="0"/>
          <a:lstStyle>
            <a:lvl1pPr>
              <a:defRPr lang="da-DK" sz="1200" b="0" kern="1200" baseline="0" dirty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Sted/event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8713099" y="5959334"/>
            <a:ext cx="2613187" cy="199980"/>
          </a:xfrm>
        </p:spPr>
        <p:txBody>
          <a:bodyPr/>
          <a:lstStyle>
            <a:lvl1pPr>
              <a:defRPr lang="da-DK" sz="1200" b="0" kern="1200" baseline="0" dirty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pic>
        <p:nvPicPr>
          <p:cNvPr id="8" name="Bille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9" y="346835"/>
            <a:ext cx="3887984" cy="473141"/>
          </a:xfrm>
          <a:prstGeom prst="rect">
            <a:avLst/>
          </a:prstGeom>
        </p:spPr>
      </p:pic>
      <p:sp>
        <p:nvSpPr>
          <p:cNvPr id="22" name="Pladsholder til dato 21"/>
          <p:cNvSpPr>
            <a:spLocks noGrp="1"/>
          </p:cNvSpPr>
          <p:nvPr>
            <p:ph type="dt" sz="half" idx="14"/>
          </p:nvPr>
        </p:nvSpPr>
        <p:spPr>
          <a:xfrm>
            <a:off x="8715245" y="5778964"/>
            <a:ext cx="2611040" cy="201600"/>
          </a:xfrm>
        </p:spPr>
        <p:txBody>
          <a:bodyPr lIns="0" tIns="0" rIns="0" bIns="0" anchor="t" anchorCtr="0"/>
          <a:lstStyle>
            <a:lvl1pPr marL="171450" indent="-171450">
              <a:defRPr lang="da-DK" sz="1200" b="0" kern="1200" baseline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>
              <a:lnSpc>
                <a:spcPct val="93000"/>
              </a:lnSpc>
              <a:buFont typeface="Arial" panose="020B0604020202020204" pitchFamily="34" charset="0"/>
              <a:buChar char="​"/>
            </a:pPr>
            <a:fld id="{3FA361B0-593A-46F2-91C5-CA99DB9E939B}" type="datetime2">
              <a:rPr lang="da-DK" smtClean="0"/>
              <a:pPr marL="0" indent="0">
                <a:lnSpc>
                  <a:spcPct val="93000"/>
                </a:lnSpc>
                <a:buFont typeface="Arial" panose="020B0604020202020204" pitchFamily="34" charset="0"/>
                <a:buChar char="​"/>
              </a:pPr>
              <a:t>9. marts 2016</a:t>
            </a:fld>
            <a:endParaRPr lang="da-DK" dirty="0"/>
          </a:p>
        </p:txBody>
      </p:sp>
      <p:sp>
        <p:nvSpPr>
          <p:cNvPr id="23" name="Pladsholder til sidefod 22" hidden="1"/>
          <p:cNvSpPr>
            <a:spLocks noGrp="1"/>
          </p:cNvSpPr>
          <p:nvPr>
            <p:ph type="ftr" sz="quarter" idx="15"/>
          </p:nvPr>
        </p:nvSpPr>
        <p:spPr>
          <a:xfrm>
            <a:off x="1530747" y="7692036"/>
            <a:ext cx="4853285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/ NaturErhvervstyrelsen / Titel på præsentation</a:t>
            </a:r>
            <a:endParaRPr lang="da-DK" dirty="0"/>
          </a:p>
        </p:txBody>
      </p:sp>
      <p:sp>
        <p:nvSpPr>
          <p:cNvPr id="24" name="Pladsholder til slidenummer 23" hidden="1"/>
          <p:cNvSpPr>
            <a:spLocks noGrp="1"/>
          </p:cNvSpPr>
          <p:nvPr>
            <p:ph type="sldNum" sz="quarter" idx="16"/>
          </p:nvPr>
        </p:nvSpPr>
        <p:spPr>
          <a:xfrm>
            <a:off x="1091723" y="7692036"/>
            <a:ext cx="397835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2" name="Tekstboks 25"/>
          <p:cNvSpPr txBox="1"/>
          <p:nvPr userDrawn="1"/>
        </p:nvSpPr>
        <p:spPr>
          <a:xfrm>
            <a:off x="-2280052" y="5040278"/>
            <a:ext cx="2272803" cy="692497"/>
          </a:xfrm>
          <a:prstGeom prst="rect">
            <a:avLst/>
          </a:prstGeom>
          <a:noFill/>
        </p:spPr>
        <p:txBody>
          <a:bodyPr wrap="square" lIns="0" tIns="0" rIns="144000" bIns="0" rtlCol="0" anchor="b" anchorCtr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9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Tips:</a:t>
            </a:r>
          </a:p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For at fremhæve et naturligt hierarki i overskriften eller differentiere evt.</a:t>
            </a:r>
            <a:r>
              <a:rPr lang="da-DK" sz="9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skrift i tekstniveau (overskrift og underoverskrift) bruges de indrammede</a:t>
            </a:r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temafarver</a:t>
            </a:r>
          </a:p>
        </p:txBody>
      </p:sp>
      <p:sp>
        <p:nvSpPr>
          <p:cNvPr id="34" name="Rectangle 6"/>
          <p:cNvSpPr/>
          <p:nvPr userDrawn="1"/>
        </p:nvSpPr>
        <p:spPr>
          <a:xfrm>
            <a:off x="-1865601" y="6006008"/>
            <a:ext cx="1644801" cy="7899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3053251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126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24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520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603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398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787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909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585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1B49-76FD-44ED-823A-95FC0DFAE0B5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B78F-3FFD-443D-8EF1-85682CC241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534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tekst 1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Udbudsvejledning til miljøteknologi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 smtClean="0"/>
              <a:t>/ NaturErhvervstyrelsen / Titel på præsentation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242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248278" y="1588"/>
          <a:ext cx="168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8278" y="1588"/>
                        <a:ext cx="168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710" y="561897"/>
            <a:ext cx="8696946" cy="989234"/>
          </a:xfrm>
        </p:spPr>
        <p:txBody>
          <a:bodyPr vert="horz" lIns="0" tIns="45720" rIns="91440" bIns="45720" rtlCol="0" anchor="t">
            <a:noAutofit/>
          </a:bodyPr>
          <a:lstStyle/>
          <a:p>
            <a:r>
              <a:rPr lang="da-DK" sz="3628" dirty="0" smtClean="0">
                <a:latin typeface="+mn-lt"/>
              </a:rPr>
              <a:t>Hvornår er ansøger omfattet af udbudsreglerne? </a:t>
            </a:r>
            <a:r>
              <a:rPr lang="da-DK" sz="3628" dirty="0" smtClean="0"/>
              <a:t/>
            </a:r>
            <a:br>
              <a:rPr lang="da-DK" sz="3628" dirty="0" smtClean="0"/>
            </a:br>
            <a:r>
              <a:rPr lang="da-DK" sz="1600" dirty="0">
                <a:latin typeface="+mn-lt"/>
              </a:rPr>
              <a:t/>
            </a:r>
            <a:br>
              <a:rPr lang="da-DK" sz="1600" dirty="0">
                <a:latin typeface="+mn-lt"/>
              </a:rPr>
            </a:br>
            <a:r>
              <a:rPr lang="da-DK" sz="1600" dirty="0" smtClean="0">
                <a:latin typeface="+mn-lt"/>
              </a:rPr>
              <a:t>Når der er tale om en bygge- </a:t>
            </a:r>
            <a:r>
              <a:rPr lang="da-DK" sz="1600" dirty="0">
                <a:latin typeface="+mn-lt"/>
              </a:rPr>
              <a:t>og </a:t>
            </a:r>
            <a:r>
              <a:rPr lang="da-DK" sz="1600" dirty="0" smtClean="0">
                <a:latin typeface="+mn-lt"/>
              </a:rPr>
              <a:t>anlægsopgave over 300.000 kr.</a:t>
            </a:r>
            <a:br>
              <a:rPr lang="da-DK" sz="1600" dirty="0" smtClean="0">
                <a:latin typeface="+mn-lt"/>
              </a:rPr>
            </a:br>
            <a:endParaRPr lang="da-DK" sz="16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25C3-C702-9C4E-B3EB-9D1691AF8184}" type="slidenum">
              <a:rPr lang="da-DK" sz="907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a-DK" sz="907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6710" y="2617592"/>
            <a:ext cx="8734123" cy="369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da-DK" sz="3600" dirty="0" smtClean="0"/>
              <a:t>Hvornår </a:t>
            </a:r>
            <a:r>
              <a:rPr lang="da-DK" sz="3600" dirty="0"/>
              <a:t>er </a:t>
            </a:r>
            <a:r>
              <a:rPr lang="da-DK" sz="3600" dirty="0" smtClean="0"/>
              <a:t>der tale om en bygge- og anlægsopgave?</a:t>
            </a:r>
          </a:p>
          <a:p>
            <a:pPr>
              <a:buClr>
                <a:schemeClr val="accent2"/>
              </a:buClr>
            </a:pPr>
            <a:endParaRPr lang="da-DK" sz="1600" dirty="0">
              <a:solidFill>
                <a:prstClr val="black"/>
              </a:solidFill>
            </a:endParaRPr>
          </a:p>
          <a:p>
            <a:pPr marL="259175" indent="-259175"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da-DK" sz="1600" dirty="0" smtClean="0">
                <a:solidFill>
                  <a:prstClr val="black"/>
                </a:solidFill>
              </a:rPr>
              <a:t>Opførelse og vedligehold af bygninger, </a:t>
            </a:r>
            <a:r>
              <a:rPr lang="da-DK" sz="1600" dirty="0">
                <a:ea typeface="Times New Roman"/>
              </a:rPr>
              <a:t>el-installationsopgaver, vvs-opgaver, </a:t>
            </a:r>
            <a:r>
              <a:rPr lang="da-DK" sz="1600" dirty="0" smtClean="0">
                <a:ea typeface="Times New Roman"/>
              </a:rPr>
              <a:t>anlæg </a:t>
            </a:r>
            <a:r>
              <a:rPr lang="da-DK" sz="1600" dirty="0">
                <a:ea typeface="Times New Roman"/>
              </a:rPr>
              <a:t>af veje, stier og </a:t>
            </a:r>
            <a:r>
              <a:rPr lang="da-DK" sz="1600" dirty="0" smtClean="0">
                <a:ea typeface="Times New Roman"/>
              </a:rPr>
              <a:t>pladser er bygge og anlæg.</a:t>
            </a:r>
            <a:endParaRPr lang="da-DK" sz="1633" dirty="0" smtClean="0">
              <a:solidFill>
                <a:prstClr val="black"/>
              </a:solidFill>
            </a:endParaRPr>
          </a:p>
          <a:p>
            <a:pPr marL="259175" indent="-259175"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da-DK" sz="1633" dirty="0">
                <a:solidFill>
                  <a:prstClr val="black"/>
                </a:solidFill>
              </a:rPr>
              <a:t>Hvis </a:t>
            </a:r>
            <a:r>
              <a:rPr lang="da-DK" sz="1633" dirty="0" smtClean="0">
                <a:solidFill>
                  <a:prstClr val="black"/>
                </a:solidFill>
              </a:rPr>
              <a:t>ansøger køber en vare, som skal installeres/monteres, og installationsudgifterne er af </a:t>
            </a:r>
            <a:r>
              <a:rPr lang="da-DK" sz="1633" dirty="0">
                <a:solidFill>
                  <a:prstClr val="black"/>
                </a:solidFill>
              </a:rPr>
              <a:t>mindre omfang, så betragtes </a:t>
            </a:r>
            <a:r>
              <a:rPr lang="da-DK" sz="1633" dirty="0" smtClean="0">
                <a:solidFill>
                  <a:prstClr val="black"/>
                </a:solidFill>
              </a:rPr>
              <a:t>hele opgaven </a:t>
            </a:r>
            <a:r>
              <a:rPr lang="da-DK" sz="1633" dirty="0">
                <a:solidFill>
                  <a:prstClr val="black"/>
                </a:solidFill>
              </a:rPr>
              <a:t>som et varekøb – dvs. ikke omfattet af udbud</a:t>
            </a:r>
            <a:r>
              <a:rPr lang="da-DK" sz="1633" dirty="0" smtClean="0">
                <a:solidFill>
                  <a:prstClr val="black"/>
                </a:solidFill>
              </a:rPr>
              <a:t>.</a:t>
            </a:r>
            <a:endParaRPr lang="da-DK" sz="1633" dirty="0">
              <a:solidFill>
                <a:prstClr val="black"/>
              </a:solidFill>
            </a:endParaRPr>
          </a:p>
          <a:p>
            <a:pPr marL="259175" indent="-259175"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da-DK" sz="1633" dirty="0" smtClean="0">
                <a:solidFill>
                  <a:prstClr val="black"/>
                </a:solidFill>
              </a:rPr>
              <a:t>Eksempler:</a:t>
            </a:r>
            <a:endParaRPr lang="da-DK" sz="1633" dirty="0">
              <a:solidFill>
                <a:prstClr val="black"/>
              </a:solidFill>
            </a:endParaRPr>
          </a:p>
          <a:p>
            <a:pPr marL="732060" lvl="1" indent="-259175"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da-DK" sz="1633" dirty="0" smtClean="0">
                <a:solidFill>
                  <a:prstClr val="black"/>
                </a:solidFill>
              </a:rPr>
              <a:t>Er leverancen et ventilationsanlæg</a:t>
            </a:r>
            <a:r>
              <a:rPr lang="da-DK" sz="1633" dirty="0">
                <a:solidFill>
                  <a:prstClr val="black"/>
                </a:solidFill>
              </a:rPr>
              <a:t>, der skal være en fast del af stalden, og hvor der skal laves huller i taget, tilpasses rør, trækkes strøm osv. så peger det i retning af bygge og </a:t>
            </a:r>
            <a:r>
              <a:rPr lang="da-DK" sz="1633" dirty="0" smtClean="0">
                <a:solidFill>
                  <a:prstClr val="black"/>
                </a:solidFill>
              </a:rPr>
              <a:t>anlæg.</a:t>
            </a:r>
            <a:endParaRPr lang="da-DK" sz="1633" dirty="0">
              <a:solidFill>
                <a:prstClr val="black"/>
              </a:solidFill>
            </a:endParaRPr>
          </a:p>
          <a:p>
            <a:pPr marL="732060" lvl="1" indent="-259175"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da-DK" sz="1633" dirty="0">
                <a:solidFill>
                  <a:prstClr val="black"/>
                </a:solidFill>
              </a:rPr>
              <a:t>Er </a:t>
            </a:r>
            <a:r>
              <a:rPr lang="da-DK" sz="1633" dirty="0" smtClean="0">
                <a:solidFill>
                  <a:prstClr val="black"/>
                </a:solidFill>
              </a:rPr>
              <a:t>leverancen en </a:t>
            </a:r>
            <a:r>
              <a:rPr lang="da-DK" sz="1633" dirty="0">
                <a:solidFill>
                  <a:prstClr val="black"/>
                </a:solidFill>
              </a:rPr>
              <a:t>maskine, der skal stå på et fabriksgulv og </a:t>
            </a:r>
            <a:r>
              <a:rPr lang="da-DK" sz="1633" dirty="0" smtClean="0">
                <a:solidFill>
                  <a:prstClr val="black"/>
                </a:solidFill>
              </a:rPr>
              <a:t>bare </a:t>
            </a:r>
            <a:r>
              <a:rPr lang="da-DK" sz="1633" dirty="0">
                <a:solidFill>
                  <a:prstClr val="black"/>
                </a:solidFill>
              </a:rPr>
              <a:t>”sættes i stikkontakten”, peger det i retning af et </a:t>
            </a:r>
            <a:r>
              <a:rPr lang="da-DK" sz="1633" dirty="0" smtClean="0">
                <a:solidFill>
                  <a:prstClr val="black"/>
                </a:solidFill>
              </a:rPr>
              <a:t>varekøb.</a:t>
            </a:r>
            <a:endParaRPr lang="da-DK" sz="1633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248278" y="1588"/>
          <a:ext cx="168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8278" y="1588"/>
                        <a:ext cx="168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677" y="148448"/>
            <a:ext cx="8696946" cy="989234"/>
          </a:xfrm>
        </p:spPr>
        <p:txBody>
          <a:bodyPr vert="horz" lIns="0" tIns="45720" rIns="91440" bIns="45720" rtlCol="0" anchor="t">
            <a:noAutofit/>
          </a:bodyPr>
          <a:lstStyle/>
          <a:p>
            <a:pPr marL="311010" indent="-311010"/>
            <a:r>
              <a:rPr lang="da-DK" sz="3628" dirty="0" smtClean="0"/>
              <a:t> </a:t>
            </a:r>
            <a:r>
              <a:rPr lang="da-DK" sz="3628" dirty="0"/>
              <a:t>Hvordan forløber et udbud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25C3-C702-9C4E-B3EB-9D1691AF8184}" type="slidenum">
              <a:rPr lang="da-DK" sz="907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a-DK" sz="907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5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2110897" y="1185854"/>
            <a:ext cx="2043870" cy="113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114" tIns="0" rIns="74491" bIns="47302">
            <a:spAutoFit/>
          </a:bodyPr>
          <a:lstStyle/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en-US" sz="1088" b="1" noProof="1" smtClean="0">
                <a:cs typeface="Arial" panose="020B0604020202020204" pitchFamily="34" charset="0"/>
              </a:rPr>
              <a:t>Ansøger sender skriftlig opfordring til at give tilbud til mindst to leverandører</a:t>
            </a:r>
          </a:p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en-US" sz="1088" b="1" noProof="1" smtClean="0">
                <a:cs typeface="Arial" panose="020B0604020202020204" pitchFamily="34" charset="0"/>
              </a:rPr>
              <a:t>I opfordringen skal KRITERIER* for valget af leverandør beskrives.</a:t>
            </a:r>
          </a:p>
        </p:txBody>
      </p:sp>
      <p:sp>
        <p:nvSpPr>
          <p:cNvPr id="91" name="Rechteck 62"/>
          <p:cNvSpPr/>
          <p:nvPr/>
        </p:nvSpPr>
        <p:spPr bwMode="auto">
          <a:xfrm>
            <a:off x="4904177" y="2976161"/>
            <a:ext cx="442031" cy="414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 anchorCtr="0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ts val="828"/>
              </a:spcAft>
              <a:buClr>
                <a:srgbClr val="969696"/>
              </a:buClr>
            </a:pPr>
            <a:endParaRPr lang="en-US" sz="2449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2934771" y="2636895"/>
            <a:ext cx="763687" cy="720000"/>
            <a:chOff x="3016525" y="3618799"/>
            <a:chExt cx="842000" cy="79383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92" name="Rad 101"/>
            <p:cNvSpPr/>
            <p:nvPr/>
          </p:nvSpPr>
          <p:spPr bwMode="auto">
            <a:xfrm>
              <a:off x="3016525" y="3618799"/>
              <a:ext cx="842000" cy="793833"/>
            </a:xfrm>
            <a:prstGeom prst="donut">
              <a:avLst>
                <a:gd name="adj" fmla="val 2862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4605" tIns="47302" rIns="94605" bIns="47302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86" noProof="1"/>
                <a:t>2</a:t>
              </a:r>
            </a:p>
          </p:txBody>
        </p:sp>
        <p:sp>
          <p:nvSpPr>
            <p:cNvPr id="93" name="Rad 113"/>
            <p:cNvSpPr/>
            <p:nvPr/>
          </p:nvSpPr>
          <p:spPr bwMode="auto">
            <a:xfrm>
              <a:off x="3079675" y="3678336"/>
              <a:ext cx="715700" cy="674758"/>
            </a:xfrm>
            <a:prstGeom prst="donut">
              <a:avLst>
                <a:gd name="adj" fmla="val 14672"/>
              </a:avLst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rot="0" spcFirstLastPara="0" vertOverflow="overflow" horzOverflow="overflow" vert="horz" wrap="square" lIns="94605" tIns="47302" rIns="94605" bIns="4730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3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729053" y="2636895"/>
            <a:ext cx="763687" cy="720000"/>
            <a:chOff x="454865" y="3282219"/>
            <a:chExt cx="720000" cy="720000"/>
          </a:xfrm>
          <a:solidFill>
            <a:srgbClr val="00B050"/>
          </a:solidFill>
        </p:grpSpPr>
        <p:sp>
          <p:nvSpPr>
            <p:cNvPr id="95" name="Rad 71"/>
            <p:cNvSpPr/>
            <p:nvPr/>
          </p:nvSpPr>
          <p:spPr bwMode="auto">
            <a:xfrm>
              <a:off x="454865" y="3282219"/>
              <a:ext cx="720000" cy="720000"/>
            </a:xfrm>
            <a:prstGeom prst="donut">
              <a:avLst>
                <a:gd name="adj" fmla="val 2862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3" dirty="0">
                <a:solidFill>
                  <a:schemeClr val="bg1"/>
                </a:solidFill>
              </a:endParaRPr>
            </a:p>
          </p:txBody>
        </p:sp>
        <p:sp>
          <p:nvSpPr>
            <p:cNvPr id="96" name="Ellipse 14"/>
            <p:cNvSpPr/>
            <p:nvPr/>
          </p:nvSpPr>
          <p:spPr bwMode="auto">
            <a:xfrm>
              <a:off x="535865" y="3363219"/>
              <a:ext cx="558000" cy="55800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/>
            <a:lstStyle/>
            <a:p>
              <a:pPr algn="ctr" fontAlgn="base">
                <a:lnSpc>
                  <a:spcPct val="95000"/>
                </a:lnSpc>
                <a:spcBef>
                  <a:spcPct val="0"/>
                </a:spcBef>
                <a:spcAft>
                  <a:spcPts val="828"/>
                </a:spcAft>
                <a:buClr>
                  <a:srgbClr val="969696"/>
                </a:buClr>
              </a:pPr>
              <a:r>
                <a:rPr lang="en-US" sz="2086" noProof="1">
                  <a:cs typeface="Arial" charset="0"/>
                </a:rPr>
                <a:t>1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140489" y="2636895"/>
            <a:ext cx="763687" cy="720000"/>
            <a:chOff x="5501110" y="3618799"/>
            <a:chExt cx="842000" cy="793833"/>
          </a:xfrm>
          <a:solidFill>
            <a:srgbClr val="00B050"/>
          </a:solidFill>
        </p:grpSpPr>
        <p:sp>
          <p:nvSpPr>
            <p:cNvPr id="97" name="Rad 66"/>
            <p:cNvSpPr/>
            <p:nvPr/>
          </p:nvSpPr>
          <p:spPr bwMode="auto">
            <a:xfrm>
              <a:off x="5501110" y="3618799"/>
              <a:ext cx="842000" cy="793833"/>
            </a:xfrm>
            <a:prstGeom prst="donut">
              <a:avLst>
                <a:gd name="adj" fmla="val 2862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4605" tIns="47302" rIns="94605" bIns="47302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3" dirty="0">
                <a:solidFill>
                  <a:schemeClr val="bg1"/>
                </a:solidFill>
              </a:endParaRPr>
            </a:p>
          </p:txBody>
        </p:sp>
        <p:sp>
          <p:nvSpPr>
            <p:cNvPr id="98" name="Ellipse 67"/>
            <p:cNvSpPr/>
            <p:nvPr/>
          </p:nvSpPr>
          <p:spPr bwMode="auto">
            <a:xfrm>
              <a:off x="5595835" y="3708105"/>
              <a:ext cx="652550" cy="615221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/>
            <a:lstStyle/>
            <a:p>
              <a:pPr algn="ctr" fontAlgn="base">
                <a:lnSpc>
                  <a:spcPct val="95000"/>
                </a:lnSpc>
                <a:spcBef>
                  <a:spcPct val="0"/>
                </a:spcBef>
                <a:spcAft>
                  <a:spcPts val="828"/>
                </a:spcAft>
                <a:buClr>
                  <a:srgbClr val="969696"/>
                </a:buClr>
              </a:pPr>
              <a:r>
                <a:rPr lang="en-US" sz="2086" noProof="1">
                  <a:cs typeface="Arial" charset="0"/>
                </a:rPr>
                <a:t>3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346207" y="2636895"/>
            <a:ext cx="763687" cy="720000"/>
            <a:chOff x="7985694" y="3618799"/>
            <a:chExt cx="842000" cy="79383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99" name="Rad 77"/>
            <p:cNvSpPr/>
            <p:nvPr/>
          </p:nvSpPr>
          <p:spPr bwMode="auto">
            <a:xfrm>
              <a:off x="7985694" y="3618799"/>
              <a:ext cx="842000" cy="793833"/>
            </a:xfrm>
            <a:prstGeom prst="donut">
              <a:avLst>
                <a:gd name="adj" fmla="val 2862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86" noProof="1"/>
                <a:t>4</a:t>
              </a:r>
            </a:p>
          </p:txBody>
        </p:sp>
        <p:sp>
          <p:nvSpPr>
            <p:cNvPr id="100" name="Rad 78"/>
            <p:cNvSpPr/>
            <p:nvPr/>
          </p:nvSpPr>
          <p:spPr bwMode="auto">
            <a:xfrm>
              <a:off x="8048844" y="3678336"/>
              <a:ext cx="715700" cy="674758"/>
            </a:xfrm>
            <a:prstGeom prst="donut">
              <a:avLst>
                <a:gd name="adj" fmla="val 14672"/>
              </a:avLst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rot="0" spcFirstLastPara="0" vertOverflow="overflow" horzOverflow="overflow" vert="horz" wrap="square" lIns="94605" tIns="47302" rIns="94605" bIns="4730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3" dirty="0"/>
            </a:p>
          </p:txBody>
        </p:sp>
      </p:grpSp>
      <p:cxnSp>
        <p:nvCxnSpPr>
          <p:cNvPr id="101" name="Straight Arrow Connector 100"/>
          <p:cNvCxnSpPr/>
          <p:nvPr/>
        </p:nvCxnSpPr>
        <p:spPr>
          <a:xfrm>
            <a:off x="2110897" y="1185852"/>
            <a:ext cx="0" cy="1306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4522333" y="1185853"/>
            <a:ext cx="0" cy="1306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3323914" y="3496074"/>
            <a:ext cx="0" cy="1306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5728051" y="3496074"/>
            <a:ext cx="0" cy="1306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hteck 58"/>
          <p:cNvSpPr/>
          <p:nvPr/>
        </p:nvSpPr>
        <p:spPr bwMode="auto">
          <a:xfrm>
            <a:off x="6109896" y="2975722"/>
            <a:ext cx="442030" cy="4234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 anchorCtr="0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ts val="828"/>
              </a:spcAft>
              <a:buClr>
                <a:srgbClr val="969696"/>
              </a:buClr>
            </a:pPr>
            <a:endParaRPr lang="en-US" sz="2449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6551925" y="2636895"/>
            <a:ext cx="763687" cy="720000"/>
            <a:chOff x="5501110" y="3618799"/>
            <a:chExt cx="842000" cy="793833"/>
          </a:xfrm>
          <a:solidFill>
            <a:srgbClr val="00B050"/>
          </a:solidFill>
        </p:grpSpPr>
        <p:sp>
          <p:nvSpPr>
            <p:cNvPr id="110" name="Rad 66"/>
            <p:cNvSpPr/>
            <p:nvPr/>
          </p:nvSpPr>
          <p:spPr bwMode="auto">
            <a:xfrm>
              <a:off x="5501110" y="3618799"/>
              <a:ext cx="842000" cy="793833"/>
            </a:xfrm>
            <a:prstGeom prst="donut">
              <a:avLst>
                <a:gd name="adj" fmla="val 2862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4605" tIns="47302" rIns="94605" bIns="47302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3" dirty="0">
                <a:solidFill>
                  <a:schemeClr val="bg1"/>
                </a:solidFill>
              </a:endParaRPr>
            </a:p>
          </p:txBody>
        </p:sp>
        <p:sp>
          <p:nvSpPr>
            <p:cNvPr id="111" name="Ellipse 67"/>
            <p:cNvSpPr/>
            <p:nvPr/>
          </p:nvSpPr>
          <p:spPr bwMode="auto">
            <a:xfrm>
              <a:off x="5595835" y="3708105"/>
              <a:ext cx="652550" cy="615221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/>
            <a:lstStyle/>
            <a:p>
              <a:pPr algn="ctr" fontAlgn="base">
                <a:lnSpc>
                  <a:spcPct val="95000"/>
                </a:lnSpc>
                <a:spcBef>
                  <a:spcPct val="0"/>
                </a:spcBef>
                <a:spcAft>
                  <a:spcPts val="828"/>
                </a:spcAft>
                <a:buClr>
                  <a:srgbClr val="969696"/>
                </a:buClr>
              </a:pPr>
              <a:r>
                <a:rPr lang="en-US" sz="2086" noProof="1">
                  <a:solidFill>
                    <a:sysClr val="windowText" lastClr="000000"/>
                  </a:solidFill>
                  <a:cs typeface="Arial" charset="0"/>
                </a:rPr>
                <a:t>5</a:t>
              </a:r>
            </a:p>
          </p:txBody>
        </p:sp>
      </p:grpSp>
      <p:sp>
        <p:nvSpPr>
          <p:cNvPr id="112" name="Rechteck 62"/>
          <p:cNvSpPr/>
          <p:nvPr/>
        </p:nvSpPr>
        <p:spPr bwMode="auto">
          <a:xfrm>
            <a:off x="7315613" y="2975721"/>
            <a:ext cx="442031" cy="423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 anchorCtr="0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ts val="828"/>
              </a:spcAft>
              <a:buClr>
                <a:srgbClr val="969696"/>
              </a:buClr>
            </a:pPr>
            <a:endParaRPr lang="en-US" sz="2449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7757643" y="2636895"/>
            <a:ext cx="763687" cy="720000"/>
            <a:chOff x="7985694" y="3618799"/>
            <a:chExt cx="842000" cy="79383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14" name="Rad 77"/>
            <p:cNvSpPr/>
            <p:nvPr/>
          </p:nvSpPr>
          <p:spPr bwMode="auto">
            <a:xfrm>
              <a:off x="7985694" y="3618799"/>
              <a:ext cx="842000" cy="793833"/>
            </a:xfrm>
            <a:prstGeom prst="donut">
              <a:avLst>
                <a:gd name="adj" fmla="val 2862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86" noProof="1"/>
                <a:t>6</a:t>
              </a:r>
            </a:p>
          </p:txBody>
        </p:sp>
        <p:sp>
          <p:nvSpPr>
            <p:cNvPr id="115" name="Rad 78"/>
            <p:cNvSpPr/>
            <p:nvPr/>
          </p:nvSpPr>
          <p:spPr bwMode="auto">
            <a:xfrm>
              <a:off x="8048844" y="3678336"/>
              <a:ext cx="715700" cy="674758"/>
            </a:xfrm>
            <a:prstGeom prst="donut">
              <a:avLst>
                <a:gd name="adj" fmla="val 14672"/>
              </a:avLst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rot="0" spcFirstLastPara="0" vertOverflow="overflow" horzOverflow="overflow" vert="horz" wrap="square" lIns="94605" tIns="47302" rIns="94605" bIns="4730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3" dirty="0"/>
            </a:p>
          </p:txBody>
        </p:sp>
      </p:grpSp>
      <p:sp>
        <p:nvSpPr>
          <p:cNvPr id="116" name="Rechteck 58"/>
          <p:cNvSpPr/>
          <p:nvPr/>
        </p:nvSpPr>
        <p:spPr bwMode="auto">
          <a:xfrm>
            <a:off x="8521331" y="2976161"/>
            <a:ext cx="442031" cy="414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 anchorCtr="0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ts val="828"/>
              </a:spcAft>
              <a:buClr>
                <a:srgbClr val="969696"/>
              </a:buClr>
            </a:pPr>
            <a:endParaRPr lang="en-US" sz="2449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8963362" y="2636895"/>
            <a:ext cx="763687" cy="720000"/>
            <a:chOff x="5501110" y="3618799"/>
            <a:chExt cx="842000" cy="793833"/>
          </a:xfrm>
          <a:solidFill>
            <a:srgbClr val="00B050"/>
          </a:solidFill>
        </p:grpSpPr>
        <p:sp>
          <p:nvSpPr>
            <p:cNvPr id="118" name="Rad 66"/>
            <p:cNvSpPr/>
            <p:nvPr/>
          </p:nvSpPr>
          <p:spPr bwMode="auto">
            <a:xfrm>
              <a:off x="5501110" y="3618799"/>
              <a:ext cx="842000" cy="793833"/>
            </a:xfrm>
            <a:prstGeom prst="donut">
              <a:avLst>
                <a:gd name="adj" fmla="val 2862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4605" tIns="47302" rIns="94605" bIns="47302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3" dirty="0">
                <a:solidFill>
                  <a:schemeClr val="bg1"/>
                </a:solidFill>
              </a:endParaRPr>
            </a:p>
          </p:txBody>
        </p:sp>
        <p:sp>
          <p:nvSpPr>
            <p:cNvPr id="119" name="Ellipse 67"/>
            <p:cNvSpPr/>
            <p:nvPr/>
          </p:nvSpPr>
          <p:spPr bwMode="auto">
            <a:xfrm>
              <a:off x="5595835" y="3708105"/>
              <a:ext cx="652550" cy="615221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/>
            <a:lstStyle/>
            <a:p>
              <a:pPr algn="ctr" fontAlgn="base">
                <a:lnSpc>
                  <a:spcPct val="95000"/>
                </a:lnSpc>
                <a:spcBef>
                  <a:spcPct val="0"/>
                </a:spcBef>
                <a:spcAft>
                  <a:spcPts val="828"/>
                </a:spcAft>
                <a:buClr>
                  <a:srgbClr val="969696"/>
                </a:buClr>
              </a:pPr>
              <a:r>
                <a:rPr lang="en-US" sz="2086" noProof="1">
                  <a:solidFill>
                    <a:sysClr val="windowText" lastClr="000000"/>
                  </a:solidFill>
                  <a:cs typeface="Arial" charset="0"/>
                </a:rPr>
                <a:t>7</a:t>
              </a:r>
            </a:p>
          </p:txBody>
        </p:sp>
      </p:grpSp>
      <p:sp>
        <p:nvSpPr>
          <p:cNvPr id="120" name="Rechteck 62"/>
          <p:cNvSpPr/>
          <p:nvPr/>
        </p:nvSpPr>
        <p:spPr bwMode="auto">
          <a:xfrm>
            <a:off x="3698459" y="2976161"/>
            <a:ext cx="442031" cy="414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 anchorCtr="0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ts val="828"/>
              </a:spcAft>
              <a:buClr>
                <a:srgbClr val="969696"/>
              </a:buClr>
            </a:pPr>
            <a:endParaRPr lang="en-US" sz="2449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121" name="Rechteck 62"/>
          <p:cNvSpPr/>
          <p:nvPr/>
        </p:nvSpPr>
        <p:spPr bwMode="auto">
          <a:xfrm>
            <a:off x="2492741" y="2976159"/>
            <a:ext cx="442031" cy="414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 anchorCtr="0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ts val="828"/>
              </a:spcAft>
              <a:buClr>
                <a:srgbClr val="969696"/>
              </a:buClr>
            </a:pPr>
            <a:endParaRPr lang="en-US" sz="2449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 flipV="1">
            <a:off x="8149949" y="3496074"/>
            <a:ext cx="0" cy="1306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6919492" y="1185853"/>
            <a:ext cx="0" cy="1306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9345203" y="1185853"/>
            <a:ext cx="0" cy="1306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4522333" y="1185854"/>
            <a:ext cx="2043870" cy="550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114" tIns="0" rIns="74491" bIns="47302">
            <a:spAutoFit/>
          </a:bodyPr>
          <a:lstStyle/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en-US" sz="1088" b="1" noProof="1" smtClean="0">
                <a:cs typeface="Arial" panose="020B0604020202020204" pitchFamily="34" charset="0"/>
              </a:rPr>
              <a:t>Ansøger sammenligner tilbuddene ud fra det valgte kriterie.</a:t>
            </a:r>
            <a:endParaRPr lang="en-US" sz="1088" b="1" noProof="1">
              <a:cs typeface="Arial" panose="020B0604020202020204" pitchFamily="34" charset="0"/>
            </a:endParaRPr>
          </a:p>
        </p:txBody>
      </p:sp>
      <p:sp>
        <p:nvSpPr>
          <p:cNvPr id="126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919492" y="1185853"/>
            <a:ext cx="2043870" cy="63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114" tIns="0" rIns="74491" bIns="47302">
            <a:spAutoFit/>
          </a:bodyPr>
          <a:lstStyle/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en-US" sz="1088" b="1" noProof="1" smtClean="0">
                <a:cs typeface="Arial" panose="020B0604020202020204" pitchFamily="34" charset="0"/>
              </a:rPr>
              <a:t>Ansøger accepterer det ene tilbud, og afviser det andet. </a:t>
            </a:r>
          </a:p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en-US" sz="1088" b="1" noProof="1" smtClean="0">
                <a:cs typeface="Arial" panose="020B0604020202020204" pitchFamily="34" charset="0"/>
              </a:rPr>
              <a:t>Kontrakt </a:t>
            </a:r>
            <a:r>
              <a:rPr lang="en-US" sz="1088" b="1" noProof="1">
                <a:cs typeface="Arial" panose="020B0604020202020204" pitchFamily="34" charset="0"/>
              </a:rPr>
              <a:t>underskrives</a:t>
            </a:r>
          </a:p>
        </p:txBody>
      </p:sp>
      <p:sp>
        <p:nvSpPr>
          <p:cNvPr id="127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8149949" y="4508492"/>
            <a:ext cx="2043869" cy="138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114" tIns="0" rIns="74491" bIns="47302" anchor="t">
            <a:spAutoFit/>
          </a:bodyPr>
          <a:lstStyle/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en-US" sz="1088" b="1" noProof="1">
                <a:cs typeface="Arial" panose="020B0604020202020204" pitchFamily="34" charset="0"/>
              </a:rPr>
              <a:t>Faktura modtages af </a:t>
            </a:r>
            <a:r>
              <a:rPr lang="en-US" sz="1088" b="1" noProof="1" smtClean="0">
                <a:cs typeface="Arial" panose="020B0604020202020204" pitchFamily="34" charset="0"/>
              </a:rPr>
              <a:t>ansøger/ordregiver</a:t>
            </a:r>
          </a:p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endParaRPr lang="en-US" sz="1088" b="1" noProof="1">
              <a:cs typeface="Arial" panose="020B0604020202020204" pitchFamily="34" charset="0"/>
            </a:endParaRPr>
          </a:p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endParaRPr lang="en-US" sz="1088" b="1" noProof="1" smtClean="0">
              <a:cs typeface="Arial" panose="020B0604020202020204" pitchFamily="34" charset="0"/>
            </a:endParaRPr>
          </a:p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endParaRPr lang="en-US" sz="1088" b="1" noProof="1">
              <a:cs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</a:pPr>
            <a:r>
              <a:rPr lang="en-US" sz="1088" b="1" noProof="1" smtClean="0">
                <a:cs typeface="Arial" panose="020B0604020202020204" pitchFamily="34" charset="0"/>
              </a:rPr>
              <a:t>* Om KRITERIER, se slide nr. 6</a:t>
            </a:r>
            <a:endParaRPr lang="en-US" sz="1088" b="1" noProof="1">
              <a:cs typeface="Arial" panose="020B0604020202020204" pitchFamily="34" charset="0"/>
            </a:endParaRPr>
          </a:p>
        </p:txBody>
      </p:sp>
      <p:sp>
        <p:nvSpPr>
          <p:cNvPr id="128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9345203" y="1185853"/>
            <a:ext cx="1116419" cy="71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114" tIns="0" rIns="74491" bIns="47302">
            <a:spAutoFit/>
          </a:bodyPr>
          <a:lstStyle/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en-US" sz="1088" b="1" noProof="1">
                <a:cs typeface="Arial" panose="020B0604020202020204" pitchFamily="34" charset="0"/>
              </a:rPr>
              <a:t>Evt. nyt </a:t>
            </a:r>
            <a:r>
              <a:rPr lang="en-US" sz="1088" b="1" noProof="1" smtClean="0">
                <a:cs typeface="Arial" panose="020B0604020202020204" pitchFamily="34" charset="0"/>
              </a:rPr>
              <a:t>udbud, hvis opgaven udvides</a:t>
            </a:r>
            <a:endParaRPr lang="en-US" sz="1088" b="1" noProof="1">
              <a:cs typeface="Arial" panose="020B0604020202020204" pitchFamily="34" charset="0"/>
            </a:endParaRPr>
          </a:p>
        </p:txBody>
      </p:sp>
      <p:sp>
        <p:nvSpPr>
          <p:cNvPr id="129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5728051" y="4173511"/>
            <a:ext cx="2043870" cy="71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114" tIns="0" rIns="74491" bIns="47302">
            <a:spAutoFit/>
          </a:bodyPr>
          <a:lstStyle/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en-US" sz="1088" b="1" noProof="1">
                <a:cs typeface="Arial" panose="020B0604020202020204" pitchFamily="34" charset="0"/>
              </a:rPr>
              <a:t>Evt. Forhandling (må kun være med lavestbydende hvis kriteriet er “laveste pris”)</a:t>
            </a:r>
          </a:p>
        </p:txBody>
      </p:sp>
      <p:sp>
        <p:nvSpPr>
          <p:cNvPr id="130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3333834" y="4341002"/>
            <a:ext cx="2043870" cy="2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114" tIns="0" rIns="74491" bIns="47302">
            <a:spAutoFit/>
          </a:bodyPr>
          <a:lstStyle/>
          <a:p>
            <a:pPr marL="259175" indent="-259175" fontAlgn="base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►"/>
            </a:pPr>
            <a:r>
              <a:rPr lang="en-US" sz="1088" b="1" noProof="1" smtClean="0">
                <a:cs typeface="Arial" panose="020B0604020202020204" pitchFamily="34" charset="0"/>
              </a:rPr>
              <a:t>Tilbuddene modtages</a:t>
            </a:r>
            <a:endParaRPr lang="en-US" sz="1088" b="1" noProof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248278" y="1588"/>
          <a:ext cx="168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8278" y="1588"/>
                        <a:ext cx="168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677" y="148448"/>
            <a:ext cx="8696946" cy="989234"/>
          </a:xfrm>
        </p:spPr>
        <p:txBody>
          <a:bodyPr vert="horz" lIns="0" tIns="45720" rIns="91440" bIns="45720" rtlCol="0" anchor="t">
            <a:noAutofit/>
          </a:bodyPr>
          <a:lstStyle/>
          <a:p>
            <a:r>
              <a:rPr lang="da-DK" sz="3628" dirty="0" smtClean="0"/>
              <a:t> </a:t>
            </a:r>
            <a:br>
              <a:rPr lang="da-DK" sz="3628" dirty="0" smtClean="0"/>
            </a:br>
            <a:r>
              <a:rPr lang="da-DK" sz="3628" dirty="0" smtClean="0"/>
              <a:t>Forskellen mellem rimelige </a:t>
            </a:r>
            <a:r>
              <a:rPr lang="da-DK" sz="3628" dirty="0"/>
              <a:t>priser og udbud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25C3-C702-9C4E-B3EB-9D1691AF8184}" type="slidenum">
              <a:rPr lang="da-DK" sz="907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a-DK" sz="907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eck 62"/>
          <p:cNvSpPr/>
          <p:nvPr/>
        </p:nvSpPr>
        <p:spPr bwMode="auto">
          <a:xfrm>
            <a:off x="5272126" y="2976161"/>
            <a:ext cx="4059185" cy="414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 anchorCtr="0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ts val="828"/>
              </a:spcAft>
              <a:buClr>
                <a:srgbClr val="969696"/>
              </a:buClr>
            </a:pPr>
            <a:endParaRPr lang="en-US" sz="2449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097002" y="2636895"/>
            <a:ext cx="763687" cy="720000"/>
            <a:chOff x="454865" y="3282219"/>
            <a:chExt cx="720000" cy="720000"/>
          </a:xfrm>
          <a:solidFill>
            <a:srgbClr val="00B050"/>
          </a:solidFill>
        </p:grpSpPr>
        <p:sp>
          <p:nvSpPr>
            <p:cNvPr id="11" name="Rad 71"/>
            <p:cNvSpPr/>
            <p:nvPr/>
          </p:nvSpPr>
          <p:spPr bwMode="auto">
            <a:xfrm>
              <a:off x="454865" y="3282219"/>
              <a:ext cx="720000" cy="720000"/>
            </a:xfrm>
            <a:prstGeom prst="donut">
              <a:avLst>
                <a:gd name="adj" fmla="val 2862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3" dirty="0">
                <a:solidFill>
                  <a:schemeClr val="bg1"/>
                </a:solidFill>
              </a:endParaRPr>
            </a:p>
          </p:txBody>
        </p:sp>
        <p:sp>
          <p:nvSpPr>
            <p:cNvPr id="12" name="Ellipse 14"/>
            <p:cNvSpPr/>
            <p:nvPr/>
          </p:nvSpPr>
          <p:spPr bwMode="auto">
            <a:xfrm>
              <a:off x="535865" y="3363219"/>
              <a:ext cx="558000" cy="55800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/>
            <a:lstStyle/>
            <a:p>
              <a:pPr algn="ctr" fontAlgn="base">
                <a:lnSpc>
                  <a:spcPct val="95000"/>
                </a:lnSpc>
                <a:spcBef>
                  <a:spcPct val="0"/>
                </a:spcBef>
                <a:spcAft>
                  <a:spcPts val="828"/>
                </a:spcAft>
                <a:buClr>
                  <a:srgbClr val="969696"/>
                </a:buClr>
              </a:pPr>
              <a:r>
                <a:rPr lang="en-US" sz="2086" noProof="1">
                  <a:cs typeface="Arial" charset="0"/>
                </a:rPr>
                <a:t>A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08438" y="2636895"/>
            <a:ext cx="763687" cy="720000"/>
            <a:chOff x="5501110" y="3618799"/>
            <a:chExt cx="842000" cy="793833"/>
          </a:xfrm>
          <a:solidFill>
            <a:srgbClr val="00B050"/>
          </a:solidFill>
        </p:grpSpPr>
        <p:sp>
          <p:nvSpPr>
            <p:cNvPr id="14" name="Rad 66"/>
            <p:cNvSpPr/>
            <p:nvPr/>
          </p:nvSpPr>
          <p:spPr bwMode="auto">
            <a:xfrm>
              <a:off x="5501110" y="3618799"/>
              <a:ext cx="842000" cy="793833"/>
            </a:xfrm>
            <a:prstGeom prst="donut">
              <a:avLst>
                <a:gd name="adj" fmla="val 2862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4605" tIns="47302" rIns="94605" bIns="47302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3" dirty="0">
                <a:solidFill>
                  <a:schemeClr val="bg1"/>
                </a:solidFill>
              </a:endParaRPr>
            </a:p>
          </p:txBody>
        </p:sp>
        <p:sp>
          <p:nvSpPr>
            <p:cNvPr id="15" name="Ellipse 67"/>
            <p:cNvSpPr/>
            <p:nvPr/>
          </p:nvSpPr>
          <p:spPr bwMode="auto">
            <a:xfrm>
              <a:off x="5595835" y="3708105"/>
              <a:ext cx="652550" cy="615221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/>
            <a:lstStyle/>
            <a:p>
              <a:pPr algn="ctr" fontAlgn="base">
                <a:lnSpc>
                  <a:spcPct val="95000"/>
                </a:lnSpc>
                <a:spcBef>
                  <a:spcPct val="0"/>
                </a:spcBef>
                <a:spcAft>
                  <a:spcPts val="828"/>
                </a:spcAft>
                <a:buClr>
                  <a:srgbClr val="969696"/>
                </a:buClr>
              </a:pPr>
              <a:r>
                <a:rPr lang="en-US" sz="2086" noProof="1">
                  <a:cs typeface="Arial" charset="0"/>
                </a:rPr>
                <a:t>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331311" y="2636895"/>
            <a:ext cx="763687" cy="720000"/>
            <a:chOff x="5501110" y="3618799"/>
            <a:chExt cx="842000" cy="793833"/>
          </a:xfrm>
          <a:solidFill>
            <a:srgbClr val="00B050"/>
          </a:solidFill>
        </p:grpSpPr>
        <p:sp>
          <p:nvSpPr>
            <p:cNvPr id="29" name="Rad 66"/>
            <p:cNvSpPr/>
            <p:nvPr/>
          </p:nvSpPr>
          <p:spPr bwMode="auto">
            <a:xfrm>
              <a:off x="5501110" y="3618799"/>
              <a:ext cx="842000" cy="793833"/>
            </a:xfrm>
            <a:prstGeom prst="donut">
              <a:avLst>
                <a:gd name="adj" fmla="val 2862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4605" tIns="47302" rIns="94605" bIns="47302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3" dirty="0">
                <a:solidFill>
                  <a:schemeClr val="bg1"/>
                </a:solidFill>
              </a:endParaRPr>
            </a:p>
          </p:txBody>
        </p:sp>
        <p:sp>
          <p:nvSpPr>
            <p:cNvPr id="30" name="Ellipse 67"/>
            <p:cNvSpPr/>
            <p:nvPr/>
          </p:nvSpPr>
          <p:spPr bwMode="auto">
            <a:xfrm>
              <a:off x="5595835" y="3708105"/>
              <a:ext cx="652550" cy="615221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/>
            <a:lstStyle/>
            <a:p>
              <a:pPr algn="ctr" fontAlgn="base">
                <a:lnSpc>
                  <a:spcPct val="95000"/>
                </a:lnSpc>
                <a:spcBef>
                  <a:spcPct val="0"/>
                </a:spcBef>
                <a:spcAft>
                  <a:spcPts val="828"/>
                </a:spcAft>
                <a:buClr>
                  <a:srgbClr val="969696"/>
                </a:buClr>
              </a:pPr>
              <a:r>
                <a:rPr lang="en-US" sz="2086" noProof="1">
                  <a:solidFill>
                    <a:sysClr val="windowText" lastClr="000000"/>
                  </a:solidFill>
                  <a:cs typeface="Arial" charset="0"/>
                </a:rPr>
                <a:t>U</a:t>
              </a:r>
            </a:p>
          </p:txBody>
        </p:sp>
      </p:grpSp>
      <p:sp>
        <p:nvSpPr>
          <p:cNvPr id="32" name="Rechteck 62"/>
          <p:cNvSpPr/>
          <p:nvPr/>
        </p:nvSpPr>
        <p:spPr bwMode="auto">
          <a:xfrm>
            <a:off x="2860690" y="2976159"/>
            <a:ext cx="1647748" cy="414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 anchorCtr="0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ts val="828"/>
              </a:spcAft>
              <a:buClr>
                <a:srgbClr val="969696"/>
              </a:buClr>
            </a:pPr>
            <a:endParaRPr lang="en-US" sz="2449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75946" y="2260042"/>
            <a:ext cx="1405800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51" dirty="0"/>
              <a:t>Ansøgning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87382" y="2260042"/>
            <a:ext cx="1405800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51" dirty="0"/>
              <a:t>Tilsagn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010254" y="2260042"/>
            <a:ext cx="1405800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51" dirty="0"/>
              <a:t>Udbetaling</a:t>
            </a:r>
          </a:p>
        </p:txBody>
      </p:sp>
      <p:sp>
        <p:nvSpPr>
          <p:cNvPr id="37" name="Freeform 34"/>
          <p:cNvSpPr>
            <a:spLocks noChangeAspect="1" noEditPoints="1"/>
          </p:cNvSpPr>
          <p:nvPr/>
        </p:nvSpPr>
        <p:spPr bwMode="auto">
          <a:xfrm>
            <a:off x="3167114" y="5251020"/>
            <a:ext cx="422310" cy="621623"/>
          </a:xfrm>
          <a:custGeom>
            <a:avLst/>
            <a:gdLst>
              <a:gd name="T0" fmla="*/ 2147483647 w 3426"/>
              <a:gd name="T1" fmla="*/ 2147483647 h 4763"/>
              <a:gd name="T2" fmla="*/ 2147483647 w 3426"/>
              <a:gd name="T3" fmla="*/ 2147483647 h 4763"/>
              <a:gd name="T4" fmla="*/ 2147483647 w 3426"/>
              <a:gd name="T5" fmla="*/ 2147483647 h 4763"/>
              <a:gd name="T6" fmla="*/ 2147483647 w 3426"/>
              <a:gd name="T7" fmla="*/ 2147483647 h 4763"/>
              <a:gd name="T8" fmla="*/ 2147483647 w 3426"/>
              <a:gd name="T9" fmla="*/ 2147483647 h 4763"/>
              <a:gd name="T10" fmla="*/ 2147483647 w 3426"/>
              <a:gd name="T11" fmla="*/ 2147483647 h 4763"/>
              <a:gd name="T12" fmla="*/ 2147483647 w 3426"/>
              <a:gd name="T13" fmla="*/ 2147483647 h 4763"/>
              <a:gd name="T14" fmla="*/ 2147483647 w 3426"/>
              <a:gd name="T15" fmla="*/ 2147483647 h 4763"/>
              <a:gd name="T16" fmla="*/ 2147483647 w 3426"/>
              <a:gd name="T17" fmla="*/ 2147483647 h 4763"/>
              <a:gd name="T18" fmla="*/ 2147483647 w 3426"/>
              <a:gd name="T19" fmla="*/ 2147483647 h 4763"/>
              <a:gd name="T20" fmla="*/ 2147483647 w 3426"/>
              <a:gd name="T21" fmla="*/ 2147483647 h 4763"/>
              <a:gd name="T22" fmla="*/ 2147483647 w 3426"/>
              <a:gd name="T23" fmla="*/ 2147483647 h 4763"/>
              <a:gd name="T24" fmla="*/ 2147483647 w 3426"/>
              <a:gd name="T25" fmla="*/ 2147483647 h 4763"/>
              <a:gd name="T26" fmla="*/ 2147483647 w 3426"/>
              <a:gd name="T27" fmla="*/ 2147483647 h 4763"/>
              <a:gd name="T28" fmla="*/ 2147483647 w 3426"/>
              <a:gd name="T29" fmla="*/ 2147483647 h 4763"/>
              <a:gd name="T30" fmla="*/ 0 w 3426"/>
              <a:gd name="T31" fmla="*/ 2147483647 h 4763"/>
              <a:gd name="T32" fmla="*/ 0 w 3426"/>
              <a:gd name="T33" fmla="*/ 0 h 4763"/>
              <a:gd name="T34" fmla="*/ 2147483647 w 3426"/>
              <a:gd name="T35" fmla="*/ 0 h 4763"/>
              <a:gd name="T36" fmla="*/ 2147483647 w 3426"/>
              <a:gd name="T37" fmla="*/ 2147483647 h 4763"/>
              <a:gd name="T38" fmla="*/ 2147483647 w 3426"/>
              <a:gd name="T39" fmla="*/ 2147483647 h 4763"/>
              <a:gd name="T40" fmla="*/ 2147483647 w 3426"/>
              <a:gd name="T41" fmla="*/ 2147483647 h 4763"/>
              <a:gd name="T42" fmla="*/ 2147483647 w 3426"/>
              <a:gd name="T43" fmla="*/ 2147483647 h 4763"/>
              <a:gd name="T44" fmla="*/ 2147483647 w 3426"/>
              <a:gd name="T45" fmla="*/ 2147483647 h 4763"/>
              <a:gd name="T46" fmla="*/ 2147483647 w 3426"/>
              <a:gd name="T47" fmla="*/ 2147483647 h 4763"/>
              <a:gd name="T48" fmla="*/ 2147483647 w 3426"/>
              <a:gd name="T49" fmla="*/ 2147483647 h 4763"/>
              <a:gd name="T50" fmla="*/ 2147483647 w 3426"/>
              <a:gd name="T51" fmla="*/ 2147483647 h 4763"/>
              <a:gd name="T52" fmla="*/ 2147483647 w 3426"/>
              <a:gd name="T53" fmla="*/ 2147483647 h 4763"/>
              <a:gd name="T54" fmla="*/ 2147483647 w 3426"/>
              <a:gd name="T55" fmla="*/ 2147483647 h 4763"/>
              <a:gd name="T56" fmla="*/ 2147483647 w 3426"/>
              <a:gd name="T57" fmla="*/ 2147483647 h 4763"/>
              <a:gd name="T58" fmla="*/ 2147483647 w 3426"/>
              <a:gd name="T59" fmla="*/ 2147483647 h 4763"/>
              <a:gd name="T60" fmla="*/ 2147483647 w 3426"/>
              <a:gd name="T61" fmla="*/ 2147483647 h 4763"/>
              <a:gd name="T62" fmla="*/ 2147483647 w 3426"/>
              <a:gd name="T63" fmla="*/ 2147483647 h 4763"/>
              <a:gd name="T64" fmla="*/ 2147483647 w 3426"/>
              <a:gd name="T65" fmla="*/ 2147483647 h 4763"/>
              <a:gd name="T66" fmla="*/ 2147483647 w 3426"/>
              <a:gd name="T67" fmla="*/ 2147483647 h 4763"/>
              <a:gd name="T68" fmla="*/ 2147483647 w 3426"/>
              <a:gd name="T69" fmla="*/ 2147483647 h 4763"/>
              <a:gd name="T70" fmla="*/ 2147483647 w 3426"/>
              <a:gd name="T71" fmla="*/ 2147483647 h 4763"/>
              <a:gd name="T72" fmla="*/ 2147483647 w 3426"/>
              <a:gd name="T73" fmla="*/ 2147483647 h 4763"/>
              <a:gd name="T74" fmla="*/ 2147483647 w 3426"/>
              <a:gd name="T75" fmla="*/ 2147483647 h 476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426"/>
              <a:gd name="T115" fmla="*/ 0 h 4763"/>
              <a:gd name="T116" fmla="*/ 3426 w 3426"/>
              <a:gd name="T117" fmla="*/ 4763 h 476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426" h="4763">
                <a:moveTo>
                  <a:pt x="608" y="3039"/>
                </a:moveTo>
                <a:lnTo>
                  <a:pt x="2820" y="3039"/>
                </a:lnTo>
                <a:lnTo>
                  <a:pt x="2820" y="3135"/>
                </a:lnTo>
                <a:lnTo>
                  <a:pt x="608" y="3135"/>
                </a:lnTo>
                <a:lnTo>
                  <a:pt x="608" y="3039"/>
                </a:lnTo>
                <a:close/>
                <a:moveTo>
                  <a:pt x="3160" y="901"/>
                </a:moveTo>
                <a:lnTo>
                  <a:pt x="2532" y="272"/>
                </a:lnTo>
                <a:lnTo>
                  <a:pt x="2532" y="901"/>
                </a:lnTo>
                <a:lnTo>
                  <a:pt x="3160" y="901"/>
                </a:lnTo>
                <a:close/>
                <a:moveTo>
                  <a:pt x="193" y="193"/>
                </a:moveTo>
                <a:lnTo>
                  <a:pt x="193" y="4570"/>
                </a:lnTo>
                <a:lnTo>
                  <a:pt x="3232" y="4570"/>
                </a:lnTo>
                <a:lnTo>
                  <a:pt x="3233" y="1288"/>
                </a:lnTo>
                <a:lnTo>
                  <a:pt x="3426" y="1288"/>
                </a:lnTo>
                <a:lnTo>
                  <a:pt x="3425" y="4763"/>
                </a:lnTo>
                <a:lnTo>
                  <a:pt x="0" y="4763"/>
                </a:lnTo>
                <a:lnTo>
                  <a:pt x="0" y="0"/>
                </a:lnTo>
                <a:lnTo>
                  <a:pt x="2533" y="0"/>
                </a:lnTo>
                <a:lnTo>
                  <a:pt x="3426" y="894"/>
                </a:lnTo>
                <a:lnTo>
                  <a:pt x="3426" y="1095"/>
                </a:lnTo>
                <a:lnTo>
                  <a:pt x="2339" y="1095"/>
                </a:lnTo>
                <a:lnTo>
                  <a:pt x="2339" y="193"/>
                </a:lnTo>
                <a:lnTo>
                  <a:pt x="193" y="193"/>
                </a:lnTo>
                <a:close/>
                <a:moveTo>
                  <a:pt x="608" y="3656"/>
                </a:moveTo>
                <a:lnTo>
                  <a:pt x="2336" y="3656"/>
                </a:lnTo>
                <a:lnTo>
                  <a:pt x="2336" y="3753"/>
                </a:lnTo>
                <a:lnTo>
                  <a:pt x="608" y="3753"/>
                </a:lnTo>
                <a:lnTo>
                  <a:pt x="608" y="3656"/>
                </a:lnTo>
                <a:close/>
                <a:moveTo>
                  <a:pt x="608" y="1806"/>
                </a:moveTo>
                <a:lnTo>
                  <a:pt x="2820" y="1806"/>
                </a:lnTo>
                <a:lnTo>
                  <a:pt x="2820" y="1903"/>
                </a:lnTo>
                <a:lnTo>
                  <a:pt x="608" y="1903"/>
                </a:lnTo>
                <a:lnTo>
                  <a:pt x="608" y="1806"/>
                </a:lnTo>
                <a:close/>
                <a:moveTo>
                  <a:pt x="608" y="2423"/>
                </a:moveTo>
                <a:lnTo>
                  <a:pt x="2820" y="2423"/>
                </a:lnTo>
                <a:lnTo>
                  <a:pt x="2820" y="2519"/>
                </a:lnTo>
                <a:lnTo>
                  <a:pt x="608" y="2519"/>
                </a:lnTo>
                <a:lnTo>
                  <a:pt x="608" y="242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829068"/>
            <a:endParaRPr lang="de-DE" sz="1633">
              <a:solidFill>
                <a:srgbClr val="000000"/>
              </a:solidFill>
            </a:endParaRPr>
          </a:p>
        </p:txBody>
      </p:sp>
      <p:sp>
        <p:nvSpPr>
          <p:cNvPr id="38" name="Freeform 34"/>
          <p:cNvSpPr>
            <a:spLocks noChangeAspect="1" noEditPoints="1"/>
          </p:cNvSpPr>
          <p:nvPr/>
        </p:nvSpPr>
        <p:spPr bwMode="auto">
          <a:xfrm>
            <a:off x="3761424" y="5275286"/>
            <a:ext cx="422310" cy="621623"/>
          </a:xfrm>
          <a:custGeom>
            <a:avLst/>
            <a:gdLst>
              <a:gd name="T0" fmla="*/ 2147483647 w 3426"/>
              <a:gd name="T1" fmla="*/ 2147483647 h 4763"/>
              <a:gd name="T2" fmla="*/ 2147483647 w 3426"/>
              <a:gd name="T3" fmla="*/ 2147483647 h 4763"/>
              <a:gd name="T4" fmla="*/ 2147483647 w 3426"/>
              <a:gd name="T5" fmla="*/ 2147483647 h 4763"/>
              <a:gd name="T6" fmla="*/ 2147483647 w 3426"/>
              <a:gd name="T7" fmla="*/ 2147483647 h 4763"/>
              <a:gd name="T8" fmla="*/ 2147483647 w 3426"/>
              <a:gd name="T9" fmla="*/ 2147483647 h 4763"/>
              <a:gd name="T10" fmla="*/ 2147483647 w 3426"/>
              <a:gd name="T11" fmla="*/ 2147483647 h 4763"/>
              <a:gd name="T12" fmla="*/ 2147483647 w 3426"/>
              <a:gd name="T13" fmla="*/ 2147483647 h 4763"/>
              <a:gd name="T14" fmla="*/ 2147483647 w 3426"/>
              <a:gd name="T15" fmla="*/ 2147483647 h 4763"/>
              <a:gd name="T16" fmla="*/ 2147483647 w 3426"/>
              <a:gd name="T17" fmla="*/ 2147483647 h 4763"/>
              <a:gd name="T18" fmla="*/ 2147483647 w 3426"/>
              <a:gd name="T19" fmla="*/ 2147483647 h 4763"/>
              <a:gd name="T20" fmla="*/ 2147483647 w 3426"/>
              <a:gd name="T21" fmla="*/ 2147483647 h 4763"/>
              <a:gd name="T22" fmla="*/ 2147483647 w 3426"/>
              <a:gd name="T23" fmla="*/ 2147483647 h 4763"/>
              <a:gd name="T24" fmla="*/ 2147483647 w 3426"/>
              <a:gd name="T25" fmla="*/ 2147483647 h 4763"/>
              <a:gd name="T26" fmla="*/ 2147483647 w 3426"/>
              <a:gd name="T27" fmla="*/ 2147483647 h 4763"/>
              <a:gd name="T28" fmla="*/ 2147483647 w 3426"/>
              <a:gd name="T29" fmla="*/ 2147483647 h 4763"/>
              <a:gd name="T30" fmla="*/ 0 w 3426"/>
              <a:gd name="T31" fmla="*/ 2147483647 h 4763"/>
              <a:gd name="T32" fmla="*/ 0 w 3426"/>
              <a:gd name="T33" fmla="*/ 0 h 4763"/>
              <a:gd name="T34" fmla="*/ 2147483647 w 3426"/>
              <a:gd name="T35" fmla="*/ 0 h 4763"/>
              <a:gd name="T36" fmla="*/ 2147483647 w 3426"/>
              <a:gd name="T37" fmla="*/ 2147483647 h 4763"/>
              <a:gd name="T38" fmla="*/ 2147483647 w 3426"/>
              <a:gd name="T39" fmla="*/ 2147483647 h 4763"/>
              <a:gd name="T40" fmla="*/ 2147483647 w 3426"/>
              <a:gd name="T41" fmla="*/ 2147483647 h 4763"/>
              <a:gd name="T42" fmla="*/ 2147483647 w 3426"/>
              <a:gd name="T43" fmla="*/ 2147483647 h 4763"/>
              <a:gd name="T44" fmla="*/ 2147483647 w 3426"/>
              <a:gd name="T45" fmla="*/ 2147483647 h 4763"/>
              <a:gd name="T46" fmla="*/ 2147483647 w 3426"/>
              <a:gd name="T47" fmla="*/ 2147483647 h 4763"/>
              <a:gd name="T48" fmla="*/ 2147483647 w 3426"/>
              <a:gd name="T49" fmla="*/ 2147483647 h 4763"/>
              <a:gd name="T50" fmla="*/ 2147483647 w 3426"/>
              <a:gd name="T51" fmla="*/ 2147483647 h 4763"/>
              <a:gd name="T52" fmla="*/ 2147483647 w 3426"/>
              <a:gd name="T53" fmla="*/ 2147483647 h 4763"/>
              <a:gd name="T54" fmla="*/ 2147483647 w 3426"/>
              <a:gd name="T55" fmla="*/ 2147483647 h 4763"/>
              <a:gd name="T56" fmla="*/ 2147483647 w 3426"/>
              <a:gd name="T57" fmla="*/ 2147483647 h 4763"/>
              <a:gd name="T58" fmla="*/ 2147483647 w 3426"/>
              <a:gd name="T59" fmla="*/ 2147483647 h 4763"/>
              <a:gd name="T60" fmla="*/ 2147483647 w 3426"/>
              <a:gd name="T61" fmla="*/ 2147483647 h 4763"/>
              <a:gd name="T62" fmla="*/ 2147483647 w 3426"/>
              <a:gd name="T63" fmla="*/ 2147483647 h 4763"/>
              <a:gd name="T64" fmla="*/ 2147483647 w 3426"/>
              <a:gd name="T65" fmla="*/ 2147483647 h 4763"/>
              <a:gd name="T66" fmla="*/ 2147483647 w 3426"/>
              <a:gd name="T67" fmla="*/ 2147483647 h 4763"/>
              <a:gd name="T68" fmla="*/ 2147483647 w 3426"/>
              <a:gd name="T69" fmla="*/ 2147483647 h 4763"/>
              <a:gd name="T70" fmla="*/ 2147483647 w 3426"/>
              <a:gd name="T71" fmla="*/ 2147483647 h 4763"/>
              <a:gd name="T72" fmla="*/ 2147483647 w 3426"/>
              <a:gd name="T73" fmla="*/ 2147483647 h 4763"/>
              <a:gd name="T74" fmla="*/ 2147483647 w 3426"/>
              <a:gd name="T75" fmla="*/ 2147483647 h 476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426"/>
              <a:gd name="T115" fmla="*/ 0 h 4763"/>
              <a:gd name="T116" fmla="*/ 3426 w 3426"/>
              <a:gd name="T117" fmla="*/ 4763 h 476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426" h="4763">
                <a:moveTo>
                  <a:pt x="608" y="3039"/>
                </a:moveTo>
                <a:lnTo>
                  <a:pt x="2820" y="3039"/>
                </a:lnTo>
                <a:lnTo>
                  <a:pt x="2820" y="3135"/>
                </a:lnTo>
                <a:lnTo>
                  <a:pt x="608" y="3135"/>
                </a:lnTo>
                <a:lnTo>
                  <a:pt x="608" y="3039"/>
                </a:lnTo>
                <a:close/>
                <a:moveTo>
                  <a:pt x="3160" y="901"/>
                </a:moveTo>
                <a:lnTo>
                  <a:pt x="2532" y="272"/>
                </a:lnTo>
                <a:lnTo>
                  <a:pt x="2532" y="901"/>
                </a:lnTo>
                <a:lnTo>
                  <a:pt x="3160" y="901"/>
                </a:lnTo>
                <a:close/>
                <a:moveTo>
                  <a:pt x="193" y="193"/>
                </a:moveTo>
                <a:lnTo>
                  <a:pt x="193" y="4570"/>
                </a:lnTo>
                <a:lnTo>
                  <a:pt x="3232" y="4570"/>
                </a:lnTo>
                <a:lnTo>
                  <a:pt x="3233" y="1288"/>
                </a:lnTo>
                <a:lnTo>
                  <a:pt x="3426" y="1288"/>
                </a:lnTo>
                <a:lnTo>
                  <a:pt x="3425" y="4763"/>
                </a:lnTo>
                <a:lnTo>
                  <a:pt x="0" y="4763"/>
                </a:lnTo>
                <a:lnTo>
                  <a:pt x="0" y="0"/>
                </a:lnTo>
                <a:lnTo>
                  <a:pt x="2533" y="0"/>
                </a:lnTo>
                <a:lnTo>
                  <a:pt x="3426" y="894"/>
                </a:lnTo>
                <a:lnTo>
                  <a:pt x="3426" y="1095"/>
                </a:lnTo>
                <a:lnTo>
                  <a:pt x="2339" y="1095"/>
                </a:lnTo>
                <a:lnTo>
                  <a:pt x="2339" y="193"/>
                </a:lnTo>
                <a:lnTo>
                  <a:pt x="193" y="193"/>
                </a:lnTo>
                <a:close/>
                <a:moveTo>
                  <a:pt x="608" y="3656"/>
                </a:moveTo>
                <a:lnTo>
                  <a:pt x="2336" y="3656"/>
                </a:lnTo>
                <a:lnTo>
                  <a:pt x="2336" y="3753"/>
                </a:lnTo>
                <a:lnTo>
                  <a:pt x="608" y="3753"/>
                </a:lnTo>
                <a:lnTo>
                  <a:pt x="608" y="3656"/>
                </a:lnTo>
                <a:close/>
                <a:moveTo>
                  <a:pt x="608" y="1806"/>
                </a:moveTo>
                <a:lnTo>
                  <a:pt x="2820" y="1806"/>
                </a:lnTo>
                <a:lnTo>
                  <a:pt x="2820" y="1903"/>
                </a:lnTo>
                <a:lnTo>
                  <a:pt x="608" y="1903"/>
                </a:lnTo>
                <a:lnTo>
                  <a:pt x="608" y="1806"/>
                </a:lnTo>
                <a:close/>
                <a:moveTo>
                  <a:pt x="608" y="2423"/>
                </a:moveTo>
                <a:lnTo>
                  <a:pt x="2820" y="2423"/>
                </a:lnTo>
                <a:lnTo>
                  <a:pt x="2820" y="2519"/>
                </a:lnTo>
                <a:lnTo>
                  <a:pt x="608" y="2519"/>
                </a:lnTo>
                <a:lnTo>
                  <a:pt x="608" y="242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829068"/>
            <a:endParaRPr lang="de-DE" sz="1633">
              <a:solidFill>
                <a:srgbClr val="000000"/>
              </a:solidFill>
            </a:endParaRPr>
          </a:p>
        </p:txBody>
      </p:sp>
      <p:sp>
        <p:nvSpPr>
          <p:cNvPr id="39" name="Freeform 34"/>
          <p:cNvSpPr>
            <a:spLocks noChangeAspect="1" noEditPoints="1"/>
          </p:cNvSpPr>
          <p:nvPr/>
        </p:nvSpPr>
        <p:spPr bwMode="auto">
          <a:xfrm>
            <a:off x="8799099" y="3916585"/>
            <a:ext cx="422310" cy="621623"/>
          </a:xfrm>
          <a:custGeom>
            <a:avLst/>
            <a:gdLst>
              <a:gd name="T0" fmla="*/ 2147483647 w 3426"/>
              <a:gd name="T1" fmla="*/ 2147483647 h 4763"/>
              <a:gd name="T2" fmla="*/ 2147483647 w 3426"/>
              <a:gd name="T3" fmla="*/ 2147483647 h 4763"/>
              <a:gd name="T4" fmla="*/ 2147483647 w 3426"/>
              <a:gd name="T5" fmla="*/ 2147483647 h 4763"/>
              <a:gd name="T6" fmla="*/ 2147483647 w 3426"/>
              <a:gd name="T7" fmla="*/ 2147483647 h 4763"/>
              <a:gd name="T8" fmla="*/ 2147483647 w 3426"/>
              <a:gd name="T9" fmla="*/ 2147483647 h 4763"/>
              <a:gd name="T10" fmla="*/ 2147483647 w 3426"/>
              <a:gd name="T11" fmla="*/ 2147483647 h 4763"/>
              <a:gd name="T12" fmla="*/ 2147483647 w 3426"/>
              <a:gd name="T13" fmla="*/ 2147483647 h 4763"/>
              <a:gd name="T14" fmla="*/ 2147483647 w 3426"/>
              <a:gd name="T15" fmla="*/ 2147483647 h 4763"/>
              <a:gd name="T16" fmla="*/ 2147483647 w 3426"/>
              <a:gd name="T17" fmla="*/ 2147483647 h 4763"/>
              <a:gd name="T18" fmla="*/ 2147483647 w 3426"/>
              <a:gd name="T19" fmla="*/ 2147483647 h 4763"/>
              <a:gd name="T20" fmla="*/ 2147483647 w 3426"/>
              <a:gd name="T21" fmla="*/ 2147483647 h 4763"/>
              <a:gd name="T22" fmla="*/ 2147483647 w 3426"/>
              <a:gd name="T23" fmla="*/ 2147483647 h 4763"/>
              <a:gd name="T24" fmla="*/ 2147483647 w 3426"/>
              <a:gd name="T25" fmla="*/ 2147483647 h 4763"/>
              <a:gd name="T26" fmla="*/ 2147483647 w 3426"/>
              <a:gd name="T27" fmla="*/ 2147483647 h 4763"/>
              <a:gd name="T28" fmla="*/ 2147483647 w 3426"/>
              <a:gd name="T29" fmla="*/ 2147483647 h 4763"/>
              <a:gd name="T30" fmla="*/ 0 w 3426"/>
              <a:gd name="T31" fmla="*/ 2147483647 h 4763"/>
              <a:gd name="T32" fmla="*/ 0 w 3426"/>
              <a:gd name="T33" fmla="*/ 0 h 4763"/>
              <a:gd name="T34" fmla="*/ 2147483647 w 3426"/>
              <a:gd name="T35" fmla="*/ 0 h 4763"/>
              <a:gd name="T36" fmla="*/ 2147483647 w 3426"/>
              <a:gd name="T37" fmla="*/ 2147483647 h 4763"/>
              <a:gd name="T38" fmla="*/ 2147483647 w 3426"/>
              <a:gd name="T39" fmla="*/ 2147483647 h 4763"/>
              <a:gd name="T40" fmla="*/ 2147483647 w 3426"/>
              <a:gd name="T41" fmla="*/ 2147483647 h 4763"/>
              <a:gd name="T42" fmla="*/ 2147483647 w 3426"/>
              <a:gd name="T43" fmla="*/ 2147483647 h 4763"/>
              <a:gd name="T44" fmla="*/ 2147483647 w 3426"/>
              <a:gd name="T45" fmla="*/ 2147483647 h 4763"/>
              <a:gd name="T46" fmla="*/ 2147483647 w 3426"/>
              <a:gd name="T47" fmla="*/ 2147483647 h 4763"/>
              <a:gd name="T48" fmla="*/ 2147483647 w 3426"/>
              <a:gd name="T49" fmla="*/ 2147483647 h 4763"/>
              <a:gd name="T50" fmla="*/ 2147483647 w 3426"/>
              <a:gd name="T51" fmla="*/ 2147483647 h 4763"/>
              <a:gd name="T52" fmla="*/ 2147483647 w 3426"/>
              <a:gd name="T53" fmla="*/ 2147483647 h 4763"/>
              <a:gd name="T54" fmla="*/ 2147483647 w 3426"/>
              <a:gd name="T55" fmla="*/ 2147483647 h 4763"/>
              <a:gd name="T56" fmla="*/ 2147483647 w 3426"/>
              <a:gd name="T57" fmla="*/ 2147483647 h 4763"/>
              <a:gd name="T58" fmla="*/ 2147483647 w 3426"/>
              <a:gd name="T59" fmla="*/ 2147483647 h 4763"/>
              <a:gd name="T60" fmla="*/ 2147483647 w 3426"/>
              <a:gd name="T61" fmla="*/ 2147483647 h 4763"/>
              <a:gd name="T62" fmla="*/ 2147483647 w 3426"/>
              <a:gd name="T63" fmla="*/ 2147483647 h 4763"/>
              <a:gd name="T64" fmla="*/ 2147483647 w 3426"/>
              <a:gd name="T65" fmla="*/ 2147483647 h 4763"/>
              <a:gd name="T66" fmla="*/ 2147483647 w 3426"/>
              <a:gd name="T67" fmla="*/ 2147483647 h 4763"/>
              <a:gd name="T68" fmla="*/ 2147483647 w 3426"/>
              <a:gd name="T69" fmla="*/ 2147483647 h 4763"/>
              <a:gd name="T70" fmla="*/ 2147483647 w 3426"/>
              <a:gd name="T71" fmla="*/ 2147483647 h 4763"/>
              <a:gd name="T72" fmla="*/ 2147483647 w 3426"/>
              <a:gd name="T73" fmla="*/ 2147483647 h 4763"/>
              <a:gd name="T74" fmla="*/ 2147483647 w 3426"/>
              <a:gd name="T75" fmla="*/ 2147483647 h 476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426"/>
              <a:gd name="T115" fmla="*/ 0 h 4763"/>
              <a:gd name="T116" fmla="*/ 3426 w 3426"/>
              <a:gd name="T117" fmla="*/ 4763 h 476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426" h="4763">
                <a:moveTo>
                  <a:pt x="608" y="3039"/>
                </a:moveTo>
                <a:lnTo>
                  <a:pt x="2820" y="3039"/>
                </a:lnTo>
                <a:lnTo>
                  <a:pt x="2820" y="3135"/>
                </a:lnTo>
                <a:lnTo>
                  <a:pt x="608" y="3135"/>
                </a:lnTo>
                <a:lnTo>
                  <a:pt x="608" y="3039"/>
                </a:lnTo>
                <a:close/>
                <a:moveTo>
                  <a:pt x="3160" y="901"/>
                </a:moveTo>
                <a:lnTo>
                  <a:pt x="2532" y="272"/>
                </a:lnTo>
                <a:lnTo>
                  <a:pt x="2532" y="901"/>
                </a:lnTo>
                <a:lnTo>
                  <a:pt x="3160" y="901"/>
                </a:lnTo>
                <a:close/>
                <a:moveTo>
                  <a:pt x="193" y="193"/>
                </a:moveTo>
                <a:lnTo>
                  <a:pt x="193" y="4570"/>
                </a:lnTo>
                <a:lnTo>
                  <a:pt x="3232" y="4570"/>
                </a:lnTo>
                <a:lnTo>
                  <a:pt x="3233" y="1288"/>
                </a:lnTo>
                <a:lnTo>
                  <a:pt x="3426" y="1288"/>
                </a:lnTo>
                <a:lnTo>
                  <a:pt x="3425" y="4763"/>
                </a:lnTo>
                <a:lnTo>
                  <a:pt x="0" y="4763"/>
                </a:lnTo>
                <a:lnTo>
                  <a:pt x="0" y="0"/>
                </a:lnTo>
                <a:lnTo>
                  <a:pt x="2533" y="0"/>
                </a:lnTo>
                <a:lnTo>
                  <a:pt x="3426" y="894"/>
                </a:lnTo>
                <a:lnTo>
                  <a:pt x="3426" y="1095"/>
                </a:lnTo>
                <a:lnTo>
                  <a:pt x="2339" y="1095"/>
                </a:lnTo>
                <a:lnTo>
                  <a:pt x="2339" y="193"/>
                </a:lnTo>
                <a:lnTo>
                  <a:pt x="193" y="193"/>
                </a:lnTo>
                <a:close/>
                <a:moveTo>
                  <a:pt x="608" y="3656"/>
                </a:moveTo>
                <a:lnTo>
                  <a:pt x="2336" y="3656"/>
                </a:lnTo>
                <a:lnTo>
                  <a:pt x="2336" y="3753"/>
                </a:lnTo>
                <a:lnTo>
                  <a:pt x="608" y="3753"/>
                </a:lnTo>
                <a:lnTo>
                  <a:pt x="608" y="3656"/>
                </a:lnTo>
                <a:close/>
                <a:moveTo>
                  <a:pt x="608" y="1806"/>
                </a:moveTo>
                <a:lnTo>
                  <a:pt x="2820" y="1806"/>
                </a:lnTo>
                <a:lnTo>
                  <a:pt x="2820" y="1903"/>
                </a:lnTo>
                <a:lnTo>
                  <a:pt x="608" y="1903"/>
                </a:lnTo>
                <a:lnTo>
                  <a:pt x="608" y="1806"/>
                </a:lnTo>
                <a:close/>
                <a:moveTo>
                  <a:pt x="608" y="2423"/>
                </a:moveTo>
                <a:lnTo>
                  <a:pt x="2820" y="2423"/>
                </a:lnTo>
                <a:lnTo>
                  <a:pt x="2820" y="2519"/>
                </a:lnTo>
                <a:lnTo>
                  <a:pt x="608" y="2519"/>
                </a:lnTo>
                <a:lnTo>
                  <a:pt x="608" y="2423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829068"/>
            <a:endParaRPr lang="de-DE" sz="1633">
              <a:solidFill>
                <a:srgbClr val="000000"/>
              </a:solidFill>
            </a:endParaRPr>
          </a:p>
        </p:txBody>
      </p:sp>
      <p:sp>
        <p:nvSpPr>
          <p:cNvPr id="42" name="Freeform 34"/>
          <p:cNvSpPr>
            <a:spLocks noChangeAspect="1" noEditPoints="1"/>
          </p:cNvSpPr>
          <p:nvPr/>
        </p:nvSpPr>
        <p:spPr bwMode="auto">
          <a:xfrm>
            <a:off x="8544285" y="4789133"/>
            <a:ext cx="422310" cy="621623"/>
          </a:xfrm>
          <a:custGeom>
            <a:avLst/>
            <a:gdLst>
              <a:gd name="T0" fmla="*/ 2147483647 w 3426"/>
              <a:gd name="T1" fmla="*/ 2147483647 h 4763"/>
              <a:gd name="T2" fmla="*/ 2147483647 w 3426"/>
              <a:gd name="T3" fmla="*/ 2147483647 h 4763"/>
              <a:gd name="T4" fmla="*/ 2147483647 w 3426"/>
              <a:gd name="T5" fmla="*/ 2147483647 h 4763"/>
              <a:gd name="T6" fmla="*/ 2147483647 w 3426"/>
              <a:gd name="T7" fmla="*/ 2147483647 h 4763"/>
              <a:gd name="T8" fmla="*/ 2147483647 w 3426"/>
              <a:gd name="T9" fmla="*/ 2147483647 h 4763"/>
              <a:gd name="T10" fmla="*/ 2147483647 w 3426"/>
              <a:gd name="T11" fmla="*/ 2147483647 h 4763"/>
              <a:gd name="T12" fmla="*/ 2147483647 w 3426"/>
              <a:gd name="T13" fmla="*/ 2147483647 h 4763"/>
              <a:gd name="T14" fmla="*/ 2147483647 w 3426"/>
              <a:gd name="T15" fmla="*/ 2147483647 h 4763"/>
              <a:gd name="T16" fmla="*/ 2147483647 w 3426"/>
              <a:gd name="T17" fmla="*/ 2147483647 h 4763"/>
              <a:gd name="T18" fmla="*/ 2147483647 w 3426"/>
              <a:gd name="T19" fmla="*/ 2147483647 h 4763"/>
              <a:gd name="T20" fmla="*/ 2147483647 w 3426"/>
              <a:gd name="T21" fmla="*/ 2147483647 h 4763"/>
              <a:gd name="T22" fmla="*/ 2147483647 w 3426"/>
              <a:gd name="T23" fmla="*/ 2147483647 h 4763"/>
              <a:gd name="T24" fmla="*/ 2147483647 w 3426"/>
              <a:gd name="T25" fmla="*/ 2147483647 h 4763"/>
              <a:gd name="T26" fmla="*/ 2147483647 w 3426"/>
              <a:gd name="T27" fmla="*/ 2147483647 h 4763"/>
              <a:gd name="T28" fmla="*/ 2147483647 w 3426"/>
              <a:gd name="T29" fmla="*/ 2147483647 h 4763"/>
              <a:gd name="T30" fmla="*/ 0 w 3426"/>
              <a:gd name="T31" fmla="*/ 2147483647 h 4763"/>
              <a:gd name="T32" fmla="*/ 0 w 3426"/>
              <a:gd name="T33" fmla="*/ 0 h 4763"/>
              <a:gd name="T34" fmla="*/ 2147483647 w 3426"/>
              <a:gd name="T35" fmla="*/ 0 h 4763"/>
              <a:gd name="T36" fmla="*/ 2147483647 w 3426"/>
              <a:gd name="T37" fmla="*/ 2147483647 h 4763"/>
              <a:gd name="T38" fmla="*/ 2147483647 w 3426"/>
              <a:gd name="T39" fmla="*/ 2147483647 h 4763"/>
              <a:gd name="T40" fmla="*/ 2147483647 w 3426"/>
              <a:gd name="T41" fmla="*/ 2147483647 h 4763"/>
              <a:gd name="T42" fmla="*/ 2147483647 w 3426"/>
              <a:gd name="T43" fmla="*/ 2147483647 h 4763"/>
              <a:gd name="T44" fmla="*/ 2147483647 w 3426"/>
              <a:gd name="T45" fmla="*/ 2147483647 h 4763"/>
              <a:gd name="T46" fmla="*/ 2147483647 w 3426"/>
              <a:gd name="T47" fmla="*/ 2147483647 h 4763"/>
              <a:gd name="T48" fmla="*/ 2147483647 w 3426"/>
              <a:gd name="T49" fmla="*/ 2147483647 h 4763"/>
              <a:gd name="T50" fmla="*/ 2147483647 w 3426"/>
              <a:gd name="T51" fmla="*/ 2147483647 h 4763"/>
              <a:gd name="T52" fmla="*/ 2147483647 w 3426"/>
              <a:gd name="T53" fmla="*/ 2147483647 h 4763"/>
              <a:gd name="T54" fmla="*/ 2147483647 w 3426"/>
              <a:gd name="T55" fmla="*/ 2147483647 h 4763"/>
              <a:gd name="T56" fmla="*/ 2147483647 w 3426"/>
              <a:gd name="T57" fmla="*/ 2147483647 h 4763"/>
              <a:gd name="T58" fmla="*/ 2147483647 w 3426"/>
              <a:gd name="T59" fmla="*/ 2147483647 h 4763"/>
              <a:gd name="T60" fmla="*/ 2147483647 w 3426"/>
              <a:gd name="T61" fmla="*/ 2147483647 h 4763"/>
              <a:gd name="T62" fmla="*/ 2147483647 w 3426"/>
              <a:gd name="T63" fmla="*/ 2147483647 h 4763"/>
              <a:gd name="T64" fmla="*/ 2147483647 w 3426"/>
              <a:gd name="T65" fmla="*/ 2147483647 h 4763"/>
              <a:gd name="T66" fmla="*/ 2147483647 w 3426"/>
              <a:gd name="T67" fmla="*/ 2147483647 h 4763"/>
              <a:gd name="T68" fmla="*/ 2147483647 w 3426"/>
              <a:gd name="T69" fmla="*/ 2147483647 h 4763"/>
              <a:gd name="T70" fmla="*/ 2147483647 w 3426"/>
              <a:gd name="T71" fmla="*/ 2147483647 h 4763"/>
              <a:gd name="T72" fmla="*/ 2147483647 w 3426"/>
              <a:gd name="T73" fmla="*/ 2147483647 h 4763"/>
              <a:gd name="T74" fmla="*/ 2147483647 w 3426"/>
              <a:gd name="T75" fmla="*/ 2147483647 h 476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426"/>
              <a:gd name="T115" fmla="*/ 0 h 4763"/>
              <a:gd name="T116" fmla="*/ 3426 w 3426"/>
              <a:gd name="T117" fmla="*/ 4763 h 476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426" h="4763">
                <a:moveTo>
                  <a:pt x="608" y="3039"/>
                </a:moveTo>
                <a:lnTo>
                  <a:pt x="2820" y="3039"/>
                </a:lnTo>
                <a:lnTo>
                  <a:pt x="2820" y="3135"/>
                </a:lnTo>
                <a:lnTo>
                  <a:pt x="608" y="3135"/>
                </a:lnTo>
                <a:lnTo>
                  <a:pt x="608" y="3039"/>
                </a:lnTo>
                <a:close/>
                <a:moveTo>
                  <a:pt x="3160" y="901"/>
                </a:moveTo>
                <a:lnTo>
                  <a:pt x="2532" y="272"/>
                </a:lnTo>
                <a:lnTo>
                  <a:pt x="2532" y="901"/>
                </a:lnTo>
                <a:lnTo>
                  <a:pt x="3160" y="901"/>
                </a:lnTo>
                <a:close/>
                <a:moveTo>
                  <a:pt x="193" y="193"/>
                </a:moveTo>
                <a:lnTo>
                  <a:pt x="193" y="4570"/>
                </a:lnTo>
                <a:lnTo>
                  <a:pt x="3232" y="4570"/>
                </a:lnTo>
                <a:lnTo>
                  <a:pt x="3233" y="1288"/>
                </a:lnTo>
                <a:lnTo>
                  <a:pt x="3426" y="1288"/>
                </a:lnTo>
                <a:lnTo>
                  <a:pt x="3425" y="4763"/>
                </a:lnTo>
                <a:lnTo>
                  <a:pt x="0" y="4763"/>
                </a:lnTo>
                <a:lnTo>
                  <a:pt x="0" y="0"/>
                </a:lnTo>
                <a:lnTo>
                  <a:pt x="2533" y="0"/>
                </a:lnTo>
                <a:lnTo>
                  <a:pt x="3426" y="894"/>
                </a:lnTo>
                <a:lnTo>
                  <a:pt x="3426" y="1095"/>
                </a:lnTo>
                <a:lnTo>
                  <a:pt x="2339" y="1095"/>
                </a:lnTo>
                <a:lnTo>
                  <a:pt x="2339" y="193"/>
                </a:lnTo>
                <a:lnTo>
                  <a:pt x="193" y="193"/>
                </a:lnTo>
                <a:close/>
                <a:moveTo>
                  <a:pt x="608" y="3656"/>
                </a:moveTo>
                <a:lnTo>
                  <a:pt x="2336" y="3656"/>
                </a:lnTo>
                <a:lnTo>
                  <a:pt x="2336" y="3753"/>
                </a:lnTo>
                <a:lnTo>
                  <a:pt x="608" y="3753"/>
                </a:lnTo>
                <a:lnTo>
                  <a:pt x="608" y="3656"/>
                </a:lnTo>
                <a:close/>
                <a:moveTo>
                  <a:pt x="608" y="1806"/>
                </a:moveTo>
                <a:lnTo>
                  <a:pt x="2820" y="1806"/>
                </a:lnTo>
                <a:lnTo>
                  <a:pt x="2820" y="1903"/>
                </a:lnTo>
                <a:lnTo>
                  <a:pt x="608" y="1903"/>
                </a:lnTo>
                <a:lnTo>
                  <a:pt x="608" y="1806"/>
                </a:lnTo>
                <a:close/>
                <a:moveTo>
                  <a:pt x="608" y="2423"/>
                </a:moveTo>
                <a:lnTo>
                  <a:pt x="2820" y="2423"/>
                </a:lnTo>
                <a:lnTo>
                  <a:pt x="2820" y="2519"/>
                </a:lnTo>
                <a:lnTo>
                  <a:pt x="608" y="2519"/>
                </a:lnTo>
                <a:lnTo>
                  <a:pt x="608" y="242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829068"/>
            <a:endParaRPr lang="de-DE" sz="1633">
              <a:solidFill>
                <a:srgbClr val="000000"/>
              </a:solidFill>
            </a:endParaRPr>
          </a:p>
        </p:txBody>
      </p:sp>
      <p:sp>
        <p:nvSpPr>
          <p:cNvPr id="43" name="Freeform 34"/>
          <p:cNvSpPr>
            <a:spLocks noChangeAspect="1" noEditPoints="1"/>
          </p:cNvSpPr>
          <p:nvPr/>
        </p:nvSpPr>
        <p:spPr bwMode="auto">
          <a:xfrm>
            <a:off x="9120156" y="4789133"/>
            <a:ext cx="422310" cy="621623"/>
          </a:xfrm>
          <a:custGeom>
            <a:avLst/>
            <a:gdLst>
              <a:gd name="T0" fmla="*/ 2147483647 w 3426"/>
              <a:gd name="T1" fmla="*/ 2147483647 h 4763"/>
              <a:gd name="T2" fmla="*/ 2147483647 w 3426"/>
              <a:gd name="T3" fmla="*/ 2147483647 h 4763"/>
              <a:gd name="T4" fmla="*/ 2147483647 w 3426"/>
              <a:gd name="T5" fmla="*/ 2147483647 h 4763"/>
              <a:gd name="T6" fmla="*/ 2147483647 w 3426"/>
              <a:gd name="T7" fmla="*/ 2147483647 h 4763"/>
              <a:gd name="T8" fmla="*/ 2147483647 w 3426"/>
              <a:gd name="T9" fmla="*/ 2147483647 h 4763"/>
              <a:gd name="T10" fmla="*/ 2147483647 w 3426"/>
              <a:gd name="T11" fmla="*/ 2147483647 h 4763"/>
              <a:gd name="T12" fmla="*/ 2147483647 w 3426"/>
              <a:gd name="T13" fmla="*/ 2147483647 h 4763"/>
              <a:gd name="T14" fmla="*/ 2147483647 w 3426"/>
              <a:gd name="T15" fmla="*/ 2147483647 h 4763"/>
              <a:gd name="T16" fmla="*/ 2147483647 w 3426"/>
              <a:gd name="T17" fmla="*/ 2147483647 h 4763"/>
              <a:gd name="T18" fmla="*/ 2147483647 w 3426"/>
              <a:gd name="T19" fmla="*/ 2147483647 h 4763"/>
              <a:gd name="T20" fmla="*/ 2147483647 w 3426"/>
              <a:gd name="T21" fmla="*/ 2147483647 h 4763"/>
              <a:gd name="T22" fmla="*/ 2147483647 w 3426"/>
              <a:gd name="T23" fmla="*/ 2147483647 h 4763"/>
              <a:gd name="T24" fmla="*/ 2147483647 w 3426"/>
              <a:gd name="T25" fmla="*/ 2147483647 h 4763"/>
              <a:gd name="T26" fmla="*/ 2147483647 w 3426"/>
              <a:gd name="T27" fmla="*/ 2147483647 h 4763"/>
              <a:gd name="T28" fmla="*/ 2147483647 w 3426"/>
              <a:gd name="T29" fmla="*/ 2147483647 h 4763"/>
              <a:gd name="T30" fmla="*/ 0 w 3426"/>
              <a:gd name="T31" fmla="*/ 2147483647 h 4763"/>
              <a:gd name="T32" fmla="*/ 0 w 3426"/>
              <a:gd name="T33" fmla="*/ 0 h 4763"/>
              <a:gd name="T34" fmla="*/ 2147483647 w 3426"/>
              <a:gd name="T35" fmla="*/ 0 h 4763"/>
              <a:gd name="T36" fmla="*/ 2147483647 w 3426"/>
              <a:gd name="T37" fmla="*/ 2147483647 h 4763"/>
              <a:gd name="T38" fmla="*/ 2147483647 w 3426"/>
              <a:gd name="T39" fmla="*/ 2147483647 h 4763"/>
              <a:gd name="T40" fmla="*/ 2147483647 w 3426"/>
              <a:gd name="T41" fmla="*/ 2147483647 h 4763"/>
              <a:gd name="T42" fmla="*/ 2147483647 w 3426"/>
              <a:gd name="T43" fmla="*/ 2147483647 h 4763"/>
              <a:gd name="T44" fmla="*/ 2147483647 w 3426"/>
              <a:gd name="T45" fmla="*/ 2147483647 h 4763"/>
              <a:gd name="T46" fmla="*/ 2147483647 w 3426"/>
              <a:gd name="T47" fmla="*/ 2147483647 h 4763"/>
              <a:gd name="T48" fmla="*/ 2147483647 w 3426"/>
              <a:gd name="T49" fmla="*/ 2147483647 h 4763"/>
              <a:gd name="T50" fmla="*/ 2147483647 w 3426"/>
              <a:gd name="T51" fmla="*/ 2147483647 h 4763"/>
              <a:gd name="T52" fmla="*/ 2147483647 w 3426"/>
              <a:gd name="T53" fmla="*/ 2147483647 h 4763"/>
              <a:gd name="T54" fmla="*/ 2147483647 w 3426"/>
              <a:gd name="T55" fmla="*/ 2147483647 h 4763"/>
              <a:gd name="T56" fmla="*/ 2147483647 w 3426"/>
              <a:gd name="T57" fmla="*/ 2147483647 h 4763"/>
              <a:gd name="T58" fmla="*/ 2147483647 w 3426"/>
              <a:gd name="T59" fmla="*/ 2147483647 h 4763"/>
              <a:gd name="T60" fmla="*/ 2147483647 w 3426"/>
              <a:gd name="T61" fmla="*/ 2147483647 h 4763"/>
              <a:gd name="T62" fmla="*/ 2147483647 w 3426"/>
              <a:gd name="T63" fmla="*/ 2147483647 h 4763"/>
              <a:gd name="T64" fmla="*/ 2147483647 w 3426"/>
              <a:gd name="T65" fmla="*/ 2147483647 h 4763"/>
              <a:gd name="T66" fmla="*/ 2147483647 w 3426"/>
              <a:gd name="T67" fmla="*/ 2147483647 h 4763"/>
              <a:gd name="T68" fmla="*/ 2147483647 w 3426"/>
              <a:gd name="T69" fmla="*/ 2147483647 h 4763"/>
              <a:gd name="T70" fmla="*/ 2147483647 w 3426"/>
              <a:gd name="T71" fmla="*/ 2147483647 h 4763"/>
              <a:gd name="T72" fmla="*/ 2147483647 w 3426"/>
              <a:gd name="T73" fmla="*/ 2147483647 h 4763"/>
              <a:gd name="T74" fmla="*/ 2147483647 w 3426"/>
              <a:gd name="T75" fmla="*/ 2147483647 h 476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426"/>
              <a:gd name="T115" fmla="*/ 0 h 4763"/>
              <a:gd name="T116" fmla="*/ 3426 w 3426"/>
              <a:gd name="T117" fmla="*/ 4763 h 476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426" h="4763">
                <a:moveTo>
                  <a:pt x="608" y="3039"/>
                </a:moveTo>
                <a:lnTo>
                  <a:pt x="2820" y="3039"/>
                </a:lnTo>
                <a:lnTo>
                  <a:pt x="2820" y="3135"/>
                </a:lnTo>
                <a:lnTo>
                  <a:pt x="608" y="3135"/>
                </a:lnTo>
                <a:lnTo>
                  <a:pt x="608" y="3039"/>
                </a:lnTo>
                <a:close/>
                <a:moveTo>
                  <a:pt x="3160" y="901"/>
                </a:moveTo>
                <a:lnTo>
                  <a:pt x="2532" y="272"/>
                </a:lnTo>
                <a:lnTo>
                  <a:pt x="2532" y="901"/>
                </a:lnTo>
                <a:lnTo>
                  <a:pt x="3160" y="901"/>
                </a:lnTo>
                <a:close/>
                <a:moveTo>
                  <a:pt x="193" y="193"/>
                </a:moveTo>
                <a:lnTo>
                  <a:pt x="193" y="4570"/>
                </a:lnTo>
                <a:lnTo>
                  <a:pt x="3232" y="4570"/>
                </a:lnTo>
                <a:lnTo>
                  <a:pt x="3233" y="1288"/>
                </a:lnTo>
                <a:lnTo>
                  <a:pt x="3426" y="1288"/>
                </a:lnTo>
                <a:lnTo>
                  <a:pt x="3425" y="4763"/>
                </a:lnTo>
                <a:lnTo>
                  <a:pt x="0" y="4763"/>
                </a:lnTo>
                <a:lnTo>
                  <a:pt x="0" y="0"/>
                </a:lnTo>
                <a:lnTo>
                  <a:pt x="2533" y="0"/>
                </a:lnTo>
                <a:lnTo>
                  <a:pt x="3426" y="894"/>
                </a:lnTo>
                <a:lnTo>
                  <a:pt x="3426" y="1095"/>
                </a:lnTo>
                <a:lnTo>
                  <a:pt x="2339" y="1095"/>
                </a:lnTo>
                <a:lnTo>
                  <a:pt x="2339" y="193"/>
                </a:lnTo>
                <a:lnTo>
                  <a:pt x="193" y="193"/>
                </a:lnTo>
                <a:close/>
                <a:moveTo>
                  <a:pt x="608" y="3656"/>
                </a:moveTo>
                <a:lnTo>
                  <a:pt x="2336" y="3656"/>
                </a:lnTo>
                <a:lnTo>
                  <a:pt x="2336" y="3753"/>
                </a:lnTo>
                <a:lnTo>
                  <a:pt x="608" y="3753"/>
                </a:lnTo>
                <a:lnTo>
                  <a:pt x="608" y="3656"/>
                </a:lnTo>
                <a:close/>
                <a:moveTo>
                  <a:pt x="608" y="1806"/>
                </a:moveTo>
                <a:lnTo>
                  <a:pt x="2820" y="1806"/>
                </a:lnTo>
                <a:lnTo>
                  <a:pt x="2820" y="1903"/>
                </a:lnTo>
                <a:lnTo>
                  <a:pt x="608" y="1903"/>
                </a:lnTo>
                <a:lnTo>
                  <a:pt x="608" y="1806"/>
                </a:lnTo>
                <a:close/>
                <a:moveTo>
                  <a:pt x="608" y="2423"/>
                </a:moveTo>
                <a:lnTo>
                  <a:pt x="2820" y="2423"/>
                </a:lnTo>
                <a:lnTo>
                  <a:pt x="2820" y="2519"/>
                </a:lnTo>
                <a:lnTo>
                  <a:pt x="608" y="2519"/>
                </a:lnTo>
                <a:lnTo>
                  <a:pt x="608" y="242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829068"/>
            <a:endParaRPr lang="de-DE" sz="1633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82917" y="3547880"/>
            <a:ext cx="2818408" cy="14319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51" dirty="0"/>
              <a:t>Dokumentation af rimelige priser ved to </a:t>
            </a:r>
            <a:r>
              <a:rPr lang="da-DK" sz="1451" dirty="0" smtClean="0"/>
              <a:t>tilbud. IKKE krav om skriftlig opfordring og kriterier.</a:t>
            </a:r>
          </a:p>
          <a:p>
            <a:r>
              <a:rPr lang="da-DK" sz="1451" dirty="0" smtClean="0"/>
              <a:t>Men hvis I har fulgt og følger udbudsreglerne, kan I vælge en af de to tilbudsgivere.</a:t>
            </a:r>
            <a:endParaRPr lang="da-DK" sz="1451" dirty="0"/>
          </a:p>
        </p:txBody>
      </p:sp>
      <p:sp>
        <p:nvSpPr>
          <p:cNvPr id="45" name="Freeform 8"/>
          <p:cNvSpPr>
            <a:spLocks noEditPoints="1"/>
          </p:cNvSpPr>
          <p:nvPr/>
        </p:nvSpPr>
        <p:spPr bwMode="gray">
          <a:xfrm rot="12610548" flipH="1" flipV="1">
            <a:off x="7508939" y="3381882"/>
            <a:ext cx="1293604" cy="558220"/>
          </a:xfrm>
          <a:custGeom>
            <a:avLst/>
            <a:gdLst>
              <a:gd name="T0" fmla="*/ 508 w 642"/>
              <a:gd name="T1" fmla="*/ 94 h 189"/>
              <a:gd name="T2" fmla="*/ 243 w 642"/>
              <a:gd name="T3" fmla="*/ 72 h 189"/>
              <a:gd name="T4" fmla="*/ 21 w 642"/>
              <a:gd name="T5" fmla="*/ 183 h 189"/>
              <a:gd name="T6" fmla="*/ 4 w 642"/>
              <a:gd name="T7" fmla="*/ 182 h 189"/>
              <a:gd name="T8" fmla="*/ 10 w 642"/>
              <a:gd name="T9" fmla="*/ 164 h 189"/>
              <a:gd name="T10" fmla="*/ 239 w 642"/>
              <a:gd name="T11" fmla="*/ 47 h 189"/>
              <a:gd name="T12" fmla="*/ 522 w 642"/>
              <a:gd name="T13" fmla="*/ 68 h 189"/>
              <a:gd name="T14" fmla="*/ 508 w 642"/>
              <a:gd name="T15" fmla="*/ 94 h 189"/>
              <a:gd name="T16" fmla="*/ 630 w 642"/>
              <a:gd name="T17" fmla="*/ 93 h 189"/>
              <a:gd name="T18" fmla="*/ 515 w 642"/>
              <a:gd name="T19" fmla="*/ 7 h 189"/>
              <a:gd name="T20" fmla="*/ 496 w 642"/>
              <a:gd name="T21" fmla="*/ 30 h 189"/>
              <a:gd name="T22" fmla="*/ 572 w 642"/>
              <a:gd name="T23" fmla="*/ 87 h 189"/>
              <a:gd name="T24" fmla="*/ 541 w 642"/>
              <a:gd name="T25" fmla="*/ 98 h 189"/>
              <a:gd name="T26" fmla="*/ 459 w 642"/>
              <a:gd name="T27" fmla="*/ 162 h 189"/>
              <a:gd name="T28" fmla="*/ 462 w 642"/>
              <a:gd name="T29" fmla="*/ 179 h 189"/>
              <a:gd name="T30" fmla="*/ 479 w 642"/>
              <a:gd name="T31" fmla="*/ 169 h 189"/>
              <a:gd name="T32" fmla="*/ 536 w 642"/>
              <a:gd name="T33" fmla="*/ 125 h 189"/>
              <a:gd name="T34" fmla="*/ 611 w 642"/>
              <a:gd name="T35" fmla="*/ 116 h 189"/>
              <a:gd name="T36" fmla="*/ 630 w 642"/>
              <a:gd name="T37" fmla="*/ 9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2" h="189">
                <a:moveTo>
                  <a:pt x="508" y="94"/>
                </a:moveTo>
                <a:cubicBezTo>
                  <a:pt x="422" y="74"/>
                  <a:pt x="331" y="62"/>
                  <a:pt x="243" y="72"/>
                </a:cubicBezTo>
                <a:cubicBezTo>
                  <a:pt x="160" y="82"/>
                  <a:pt x="79" y="125"/>
                  <a:pt x="21" y="183"/>
                </a:cubicBezTo>
                <a:cubicBezTo>
                  <a:pt x="16" y="187"/>
                  <a:pt x="7" y="189"/>
                  <a:pt x="4" y="182"/>
                </a:cubicBezTo>
                <a:cubicBezTo>
                  <a:pt x="0" y="176"/>
                  <a:pt x="5" y="168"/>
                  <a:pt x="10" y="164"/>
                </a:cubicBezTo>
                <a:cubicBezTo>
                  <a:pt x="70" y="104"/>
                  <a:pt x="155" y="58"/>
                  <a:pt x="239" y="47"/>
                </a:cubicBezTo>
                <a:cubicBezTo>
                  <a:pt x="333" y="34"/>
                  <a:pt x="430" y="47"/>
                  <a:pt x="522" y="68"/>
                </a:cubicBezTo>
                <a:cubicBezTo>
                  <a:pt x="537" y="71"/>
                  <a:pt x="521" y="97"/>
                  <a:pt x="508" y="94"/>
                </a:cubicBezTo>
                <a:close/>
                <a:moveTo>
                  <a:pt x="630" y="93"/>
                </a:moveTo>
                <a:cubicBezTo>
                  <a:pt x="590" y="67"/>
                  <a:pt x="555" y="33"/>
                  <a:pt x="515" y="7"/>
                </a:cubicBezTo>
                <a:cubicBezTo>
                  <a:pt x="503" y="0"/>
                  <a:pt x="484" y="23"/>
                  <a:pt x="496" y="30"/>
                </a:cubicBezTo>
                <a:cubicBezTo>
                  <a:pt x="523" y="47"/>
                  <a:pt x="547" y="68"/>
                  <a:pt x="572" y="87"/>
                </a:cubicBezTo>
                <a:cubicBezTo>
                  <a:pt x="561" y="90"/>
                  <a:pt x="551" y="94"/>
                  <a:pt x="541" y="98"/>
                </a:cubicBezTo>
                <a:cubicBezTo>
                  <a:pt x="509" y="111"/>
                  <a:pt x="478" y="133"/>
                  <a:pt x="459" y="162"/>
                </a:cubicBezTo>
                <a:cubicBezTo>
                  <a:pt x="455" y="167"/>
                  <a:pt x="455" y="176"/>
                  <a:pt x="462" y="179"/>
                </a:cubicBezTo>
                <a:cubicBezTo>
                  <a:pt x="469" y="181"/>
                  <a:pt x="475" y="175"/>
                  <a:pt x="479" y="169"/>
                </a:cubicBezTo>
                <a:cubicBezTo>
                  <a:pt x="493" y="150"/>
                  <a:pt x="515" y="136"/>
                  <a:pt x="536" y="125"/>
                </a:cubicBezTo>
                <a:cubicBezTo>
                  <a:pt x="557" y="115"/>
                  <a:pt x="588" y="103"/>
                  <a:pt x="611" y="116"/>
                </a:cubicBezTo>
                <a:cubicBezTo>
                  <a:pt x="623" y="122"/>
                  <a:pt x="642" y="100"/>
                  <a:pt x="630" y="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0308" tIns="45155" rIns="90308" bIns="45155" numCol="1" anchor="t" anchorCtr="0" compatLnSpc="1">
            <a:prstTxWarp prst="textNoShape">
              <a:avLst/>
            </a:prstTxWarp>
          </a:bodyPr>
          <a:lstStyle/>
          <a:p>
            <a:endParaRPr lang="en-GB" sz="1633" dirty="0">
              <a:ln>
                <a:solidFill>
                  <a:schemeClr val="accent2"/>
                </a:solidFill>
              </a:ln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61955" y="3501713"/>
            <a:ext cx="1694338" cy="7621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a-DK" sz="1451" dirty="0"/>
              <a:t>Hvis </a:t>
            </a:r>
            <a:r>
              <a:rPr lang="da-DK" sz="1451" dirty="0" smtClean="0"/>
              <a:t>et tredje tilbud er valgt er </a:t>
            </a:r>
            <a:r>
              <a:rPr lang="da-DK" sz="1451" dirty="0"/>
              <a:t>det </a:t>
            </a:r>
            <a:r>
              <a:rPr lang="da-DK" sz="1451" dirty="0">
                <a:solidFill>
                  <a:srgbClr val="FF0000"/>
                </a:solidFill>
              </a:rPr>
              <a:t>ikke OK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07758" y="4869954"/>
            <a:ext cx="2677323" cy="7621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a-DK" sz="1451" dirty="0" smtClean="0"/>
              <a:t>Med mindre I har </a:t>
            </a:r>
            <a:r>
              <a:rPr lang="da-DK" sz="1451" dirty="0"/>
              <a:t>afholdt en ny udbudsrunde og et tilbud herfra er valgt</a:t>
            </a:r>
            <a:r>
              <a:rPr lang="da-DK" sz="1451" dirty="0" smtClean="0"/>
              <a:t>, så </a:t>
            </a:r>
            <a:r>
              <a:rPr lang="da-DK" sz="1451" dirty="0"/>
              <a:t>er det </a:t>
            </a:r>
            <a:r>
              <a:rPr lang="da-DK" sz="1451" dirty="0">
                <a:solidFill>
                  <a:srgbClr val="FF0000"/>
                </a:solidFill>
              </a:rPr>
              <a:t>OK</a:t>
            </a:r>
          </a:p>
        </p:txBody>
      </p:sp>
      <p:sp>
        <p:nvSpPr>
          <p:cNvPr id="48" name="Freeform 8"/>
          <p:cNvSpPr>
            <a:spLocks noEditPoints="1"/>
          </p:cNvSpPr>
          <p:nvPr/>
        </p:nvSpPr>
        <p:spPr bwMode="gray">
          <a:xfrm rot="11550616" flipH="1" flipV="1">
            <a:off x="7279586" y="4494438"/>
            <a:ext cx="1293604" cy="558220"/>
          </a:xfrm>
          <a:custGeom>
            <a:avLst/>
            <a:gdLst>
              <a:gd name="T0" fmla="*/ 508 w 642"/>
              <a:gd name="T1" fmla="*/ 94 h 189"/>
              <a:gd name="T2" fmla="*/ 243 w 642"/>
              <a:gd name="T3" fmla="*/ 72 h 189"/>
              <a:gd name="T4" fmla="*/ 21 w 642"/>
              <a:gd name="T5" fmla="*/ 183 h 189"/>
              <a:gd name="T6" fmla="*/ 4 w 642"/>
              <a:gd name="T7" fmla="*/ 182 h 189"/>
              <a:gd name="T8" fmla="*/ 10 w 642"/>
              <a:gd name="T9" fmla="*/ 164 h 189"/>
              <a:gd name="T10" fmla="*/ 239 w 642"/>
              <a:gd name="T11" fmla="*/ 47 h 189"/>
              <a:gd name="T12" fmla="*/ 522 w 642"/>
              <a:gd name="T13" fmla="*/ 68 h 189"/>
              <a:gd name="T14" fmla="*/ 508 w 642"/>
              <a:gd name="T15" fmla="*/ 94 h 189"/>
              <a:gd name="T16" fmla="*/ 630 w 642"/>
              <a:gd name="T17" fmla="*/ 93 h 189"/>
              <a:gd name="T18" fmla="*/ 515 w 642"/>
              <a:gd name="T19" fmla="*/ 7 h 189"/>
              <a:gd name="T20" fmla="*/ 496 w 642"/>
              <a:gd name="T21" fmla="*/ 30 h 189"/>
              <a:gd name="T22" fmla="*/ 572 w 642"/>
              <a:gd name="T23" fmla="*/ 87 h 189"/>
              <a:gd name="T24" fmla="*/ 541 w 642"/>
              <a:gd name="T25" fmla="*/ 98 h 189"/>
              <a:gd name="T26" fmla="*/ 459 w 642"/>
              <a:gd name="T27" fmla="*/ 162 h 189"/>
              <a:gd name="T28" fmla="*/ 462 w 642"/>
              <a:gd name="T29" fmla="*/ 179 h 189"/>
              <a:gd name="T30" fmla="*/ 479 w 642"/>
              <a:gd name="T31" fmla="*/ 169 h 189"/>
              <a:gd name="T32" fmla="*/ 536 w 642"/>
              <a:gd name="T33" fmla="*/ 125 h 189"/>
              <a:gd name="T34" fmla="*/ 611 w 642"/>
              <a:gd name="T35" fmla="*/ 116 h 189"/>
              <a:gd name="T36" fmla="*/ 630 w 642"/>
              <a:gd name="T37" fmla="*/ 9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2" h="189">
                <a:moveTo>
                  <a:pt x="508" y="94"/>
                </a:moveTo>
                <a:cubicBezTo>
                  <a:pt x="422" y="74"/>
                  <a:pt x="331" y="62"/>
                  <a:pt x="243" y="72"/>
                </a:cubicBezTo>
                <a:cubicBezTo>
                  <a:pt x="160" y="82"/>
                  <a:pt x="79" y="125"/>
                  <a:pt x="21" y="183"/>
                </a:cubicBezTo>
                <a:cubicBezTo>
                  <a:pt x="16" y="187"/>
                  <a:pt x="7" y="189"/>
                  <a:pt x="4" y="182"/>
                </a:cubicBezTo>
                <a:cubicBezTo>
                  <a:pt x="0" y="176"/>
                  <a:pt x="5" y="168"/>
                  <a:pt x="10" y="164"/>
                </a:cubicBezTo>
                <a:cubicBezTo>
                  <a:pt x="70" y="104"/>
                  <a:pt x="155" y="58"/>
                  <a:pt x="239" y="47"/>
                </a:cubicBezTo>
                <a:cubicBezTo>
                  <a:pt x="333" y="34"/>
                  <a:pt x="430" y="47"/>
                  <a:pt x="522" y="68"/>
                </a:cubicBezTo>
                <a:cubicBezTo>
                  <a:pt x="537" y="71"/>
                  <a:pt x="521" y="97"/>
                  <a:pt x="508" y="94"/>
                </a:cubicBezTo>
                <a:close/>
                <a:moveTo>
                  <a:pt x="630" y="93"/>
                </a:moveTo>
                <a:cubicBezTo>
                  <a:pt x="590" y="67"/>
                  <a:pt x="555" y="33"/>
                  <a:pt x="515" y="7"/>
                </a:cubicBezTo>
                <a:cubicBezTo>
                  <a:pt x="503" y="0"/>
                  <a:pt x="484" y="23"/>
                  <a:pt x="496" y="30"/>
                </a:cubicBezTo>
                <a:cubicBezTo>
                  <a:pt x="523" y="47"/>
                  <a:pt x="547" y="68"/>
                  <a:pt x="572" y="87"/>
                </a:cubicBezTo>
                <a:cubicBezTo>
                  <a:pt x="561" y="90"/>
                  <a:pt x="551" y="94"/>
                  <a:pt x="541" y="98"/>
                </a:cubicBezTo>
                <a:cubicBezTo>
                  <a:pt x="509" y="111"/>
                  <a:pt x="478" y="133"/>
                  <a:pt x="459" y="162"/>
                </a:cubicBezTo>
                <a:cubicBezTo>
                  <a:pt x="455" y="167"/>
                  <a:pt x="455" y="176"/>
                  <a:pt x="462" y="179"/>
                </a:cubicBezTo>
                <a:cubicBezTo>
                  <a:pt x="469" y="181"/>
                  <a:pt x="475" y="175"/>
                  <a:pt x="479" y="169"/>
                </a:cubicBezTo>
                <a:cubicBezTo>
                  <a:pt x="493" y="150"/>
                  <a:pt x="515" y="136"/>
                  <a:pt x="536" y="125"/>
                </a:cubicBezTo>
                <a:cubicBezTo>
                  <a:pt x="557" y="115"/>
                  <a:pt x="588" y="103"/>
                  <a:pt x="611" y="116"/>
                </a:cubicBezTo>
                <a:cubicBezTo>
                  <a:pt x="623" y="122"/>
                  <a:pt x="642" y="100"/>
                  <a:pt x="630" y="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0308" tIns="45155" rIns="90308" bIns="45155" numCol="1" anchor="t" anchorCtr="0" compatLnSpc="1">
            <a:prstTxWarp prst="textNoShape">
              <a:avLst/>
            </a:prstTxWarp>
          </a:bodyPr>
          <a:lstStyle/>
          <a:p>
            <a:endParaRPr lang="en-GB" sz="1633" dirty="0">
              <a:ln>
                <a:solidFill>
                  <a:schemeClr val="accent2"/>
                </a:solidFill>
              </a:ln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67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02176"/>
          </a:xfrm>
        </p:spPr>
        <p:txBody>
          <a:bodyPr>
            <a:normAutofit/>
          </a:bodyPr>
          <a:lstStyle/>
          <a:p>
            <a:r>
              <a:rPr lang="da-DK" sz="5400" dirty="0" smtClean="0"/>
              <a:t>Opfordringen til at give tilbud skal indeholde: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177349" indent="-177349" algn="l" defTabSz="945863">
              <a:buClr>
                <a:srgbClr val="85C01F"/>
              </a:buClr>
              <a:buSzPct val="70000"/>
              <a:buFont typeface="Arial" panose="020B0604020202020204" pitchFamily="34" charset="0"/>
              <a:buChar char="►"/>
            </a:pPr>
            <a:r>
              <a:rPr lang="da-DK" b="1" dirty="0" smtClean="0">
                <a:solidFill>
                  <a:prstClr val="black"/>
                </a:solidFill>
              </a:rPr>
              <a:t>Samme oplysninger til begge/alle</a:t>
            </a:r>
          </a:p>
          <a:p>
            <a:pPr marL="177349" indent="-177349" algn="l" defTabSz="945863">
              <a:buClr>
                <a:srgbClr val="85C01F"/>
              </a:buClr>
              <a:buSzPct val="70000"/>
              <a:buFont typeface="Arial" panose="020B0604020202020204" pitchFamily="34" charset="0"/>
              <a:buChar char="►"/>
            </a:pPr>
            <a:r>
              <a:rPr lang="da-DK" b="1" dirty="0" smtClean="0">
                <a:solidFill>
                  <a:prstClr val="black"/>
                </a:solidFill>
              </a:rPr>
              <a:t>Kriterie* </a:t>
            </a:r>
            <a:r>
              <a:rPr lang="da-DK" b="1" dirty="0">
                <a:solidFill>
                  <a:prstClr val="black"/>
                </a:solidFill>
              </a:rPr>
              <a:t>– laveste pris eller økonomisk mest </a:t>
            </a:r>
            <a:r>
              <a:rPr lang="da-DK" b="1" dirty="0" smtClean="0">
                <a:solidFill>
                  <a:prstClr val="black"/>
                </a:solidFill>
              </a:rPr>
              <a:t>fordelagtigt</a:t>
            </a:r>
            <a:endParaRPr lang="da-DK" dirty="0">
              <a:solidFill>
                <a:prstClr val="black"/>
              </a:solidFill>
            </a:endParaRPr>
          </a:p>
          <a:p>
            <a:pPr marL="177349" indent="-177349" algn="l" defTabSz="945863">
              <a:buClr>
                <a:srgbClr val="85C01F"/>
              </a:buClr>
              <a:buSzPct val="70000"/>
              <a:buFont typeface="Arial" panose="020B0604020202020204" pitchFamily="34" charset="0"/>
              <a:buChar char="►"/>
            </a:pPr>
            <a:r>
              <a:rPr lang="da-DK" b="1" dirty="0" smtClean="0">
                <a:solidFill>
                  <a:prstClr val="black"/>
                </a:solidFill>
              </a:rPr>
              <a:t>Ydelsen </a:t>
            </a:r>
            <a:r>
              <a:rPr lang="da-DK" b="1" dirty="0">
                <a:solidFill>
                  <a:prstClr val="black"/>
                </a:solidFill>
              </a:rPr>
              <a:t>– hvad skal </a:t>
            </a:r>
            <a:r>
              <a:rPr lang="da-DK" b="1" dirty="0" smtClean="0">
                <a:solidFill>
                  <a:prstClr val="black"/>
                </a:solidFill>
              </a:rPr>
              <a:t>udføres</a:t>
            </a:r>
          </a:p>
          <a:p>
            <a:pPr marL="177349" indent="-177349" algn="l" defTabSz="945863">
              <a:buClr>
                <a:srgbClr val="85C01F"/>
              </a:buClr>
              <a:buSzPct val="70000"/>
              <a:buFont typeface="Arial" panose="020B0604020202020204" pitchFamily="34" charset="0"/>
              <a:buChar char="►"/>
            </a:pPr>
            <a:endParaRPr lang="da-DK" b="1" dirty="0">
              <a:solidFill>
                <a:prstClr val="black"/>
              </a:solidFill>
            </a:endParaRPr>
          </a:p>
          <a:p>
            <a:pPr algn="l" defTabSz="945863">
              <a:buClr>
                <a:srgbClr val="85C01F"/>
              </a:buClr>
              <a:buSzPct val="70000"/>
            </a:pPr>
            <a:r>
              <a:rPr lang="da-DK" sz="1800" b="1" dirty="0" smtClean="0">
                <a:solidFill>
                  <a:prstClr val="black"/>
                </a:solidFill>
              </a:rPr>
              <a:t>*Om kriterie: se næste slide.</a:t>
            </a:r>
            <a:endParaRPr lang="da-DK" sz="1800" b="1" dirty="0">
              <a:solidFill>
                <a:prstClr val="black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63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248278" y="1588"/>
          <a:ext cx="168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8278" y="1588"/>
                        <a:ext cx="168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677" y="148448"/>
            <a:ext cx="8696946" cy="989234"/>
          </a:xfrm>
        </p:spPr>
        <p:txBody>
          <a:bodyPr vert="horz" lIns="0" tIns="45720" rIns="91440" bIns="45720" rtlCol="0" anchor="t">
            <a:noAutofit/>
          </a:bodyPr>
          <a:lstStyle/>
          <a:p>
            <a:pPr indent="-177306" defTabSz="945627"/>
            <a:r>
              <a:rPr lang="da-DK" sz="3628" spc="-136" smtClean="0">
                <a:solidFill>
                  <a:prstClr val="black"/>
                </a:solidFill>
              </a:rPr>
              <a:t>De </a:t>
            </a:r>
            <a:r>
              <a:rPr lang="da-DK" sz="3628" spc="-136" dirty="0">
                <a:solidFill>
                  <a:prstClr val="black"/>
                </a:solidFill>
              </a:rPr>
              <a:t>to kriterier ”laveste pris” og ”økonomisk mest fordelagtigt”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25C3-C702-9C4E-B3EB-9D1691AF8184}" type="slidenum">
              <a:rPr lang="da-DK" sz="907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a-DK" sz="907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971784" y="1180676"/>
            <a:ext cx="3557185" cy="800556"/>
            <a:chOff x="530225" y="1301750"/>
            <a:chExt cx="2818617" cy="882650"/>
          </a:xfrm>
        </p:grpSpPr>
        <p:sp>
          <p:nvSpPr>
            <p:cNvPr id="5" name="Rectangle 4"/>
            <p:cNvSpPr/>
            <p:nvPr/>
          </p:nvSpPr>
          <p:spPr>
            <a:xfrm>
              <a:off x="530225" y="1581150"/>
              <a:ext cx="2818617" cy="603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11010" indent="-311010">
                <a:buClr>
                  <a:schemeClr val="accent2"/>
                </a:buClr>
                <a:buFont typeface="Arial" panose="020B0604020202020204" pitchFamily="34" charset="0"/>
                <a:buChar char="►"/>
              </a:pPr>
              <a:r>
                <a:rPr lang="da-DK" sz="998" dirty="0">
                  <a:solidFill>
                    <a:schemeClr val="tx1"/>
                  </a:solidFill>
                </a:rPr>
                <a:t>Tilbudsloven muliggør kun brugen af de to kriterier;                  </a:t>
              </a:r>
              <a:r>
                <a:rPr lang="da-DK" sz="998" b="1" dirty="0">
                  <a:solidFill>
                    <a:schemeClr val="tx1"/>
                  </a:solidFill>
                </a:rPr>
                <a:t>laveste pris </a:t>
              </a:r>
              <a:r>
                <a:rPr lang="da-DK" sz="998" dirty="0">
                  <a:solidFill>
                    <a:schemeClr val="tx1"/>
                  </a:solidFill>
                </a:rPr>
                <a:t>eller </a:t>
              </a:r>
              <a:r>
                <a:rPr lang="da-DK" sz="998" b="1" dirty="0">
                  <a:solidFill>
                    <a:schemeClr val="tx1"/>
                  </a:solidFill>
                </a:rPr>
                <a:t>økonomisk mest fordelagtigt</a:t>
              </a:r>
              <a:r>
                <a:rPr lang="da-DK" sz="998" dirty="0">
                  <a:solidFill>
                    <a:schemeClr val="tx1"/>
                  </a:solidFill>
                </a:rPr>
                <a:t>, hvoraf et skal vælges</a:t>
              </a:r>
              <a:endParaRPr lang="da-DK" sz="998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30225" y="1301750"/>
              <a:ext cx="2818617" cy="279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998" b="1" dirty="0">
                  <a:solidFill>
                    <a:schemeClr val="tx1"/>
                  </a:solidFill>
                </a:rPr>
                <a:t>Tilbudsloven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727499" y="2439066"/>
            <a:ext cx="2588774" cy="2364719"/>
            <a:chOff x="530225" y="1301750"/>
            <a:chExt cx="2818617" cy="2607212"/>
          </a:xfrm>
        </p:grpSpPr>
        <p:sp>
          <p:nvSpPr>
            <p:cNvPr id="9" name="Rectangle 8"/>
            <p:cNvSpPr/>
            <p:nvPr/>
          </p:nvSpPr>
          <p:spPr>
            <a:xfrm>
              <a:off x="530225" y="1581150"/>
              <a:ext cx="2818617" cy="23278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11010" indent="-311010">
                <a:buClr>
                  <a:schemeClr val="accent2"/>
                </a:buClr>
                <a:buFont typeface="Arial" panose="020B0604020202020204" pitchFamily="34" charset="0"/>
                <a:buChar char="►"/>
              </a:pPr>
              <a:r>
                <a:rPr lang="da-DK" sz="998" dirty="0">
                  <a:solidFill>
                    <a:schemeClr val="tx1"/>
                  </a:solidFill>
                </a:rPr>
                <a:t>Den laveste tilbudspris blandt de gyldige tilbud skal vælges</a:t>
              </a:r>
              <a:endParaRPr lang="da-DK" sz="998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0225" y="1301750"/>
              <a:ext cx="2818617" cy="279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998" b="1" dirty="0">
                  <a:solidFill>
                    <a:schemeClr val="tx1"/>
                  </a:solidFill>
                </a:rPr>
                <a:t>Laveste pris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96314" y="2439066"/>
            <a:ext cx="5865308" cy="2364719"/>
            <a:chOff x="530225" y="1301750"/>
            <a:chExt cx="2818617" cy="2607212"/>
          </a:xfrm>
        </p:grpSpPr>
        <p:sp>
          <p:nvSpPr>
            <p:cNvPr id="12" name="Rectangle 11"/>
            <p:cNvSpPr/>
            <p:nvPr/>
          </p:nvSpPr>
          <p:spPr>
            <a:xfrm>
              <a:off x="530225" y="1581150"/>
              <a:ext cx="2818617" cy="23278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11010" indent="-311010">
                <a:buClr>
                  <a:schemeClr val="accent2"/>
                </a:buClr>
                <a:buFont typeface="Arial" panose="020B0604020202020204" pitchFamily="34" charset="0"/>
                <a:buChar char="►"/>
              </a:pPr>
              <a:r>
                <a:rPr lang="da-DK" sz="998" dirty="0">
                  <a:solidFill>
                    <a:schemeClr val="tx1"/>
                  </a:solidFill>
                </a:rPr>
                <a:t>Kan bestå af en sammensætning af flere kriterier med hver deres vægtning</a:t>
              </a:r>
            </a:p>
            <a:p>
              <a:pPr marL="783895" lvl="1" indent="-311010">
                <a:buClr>
                  <a:schemeClr val="accent2"/>
                </a:buClr>
                <a:buFont typeface="Arial" panose="020B0604020202020204" pitchFamily="34" charset="0"/>
                <a:buChar char="►"/>
              </a:pPr>
              <a:r>
                <a:rPr lang="da-DK" sz="998" dirty="0">
                  <a:solidFill>
                    <a:schemeClr val="tx1"/>
                  </a:solidFill>
                </a:rPr>
                <a:t>Vægtningen kan eksempelvis være 50 % på prisen, 20 % på faglige kompetencer, 20 % på tidsplanen og 10 % på æstetik</a:t>
              </a:r>
            </a:p>
            <a:p>
              <a:pPr marL="311010" indent="-311010">
                <a:buClr>
                  <a:schemeClr val="accent2"/>
                </a:buClr>
                <a:buFont typeface="Arial" panose="020B0604020202020204" pitchFamily="34" charset="0"/>
                <a:buChar char="►"/>
              </a:pPr>
              <a:r>
                <a:rPr lang="da-DK" sz="998" dirty="0">
                  <a:solidFill>
                    <a:schemeClr val="tx1"/>
                  </a:solidFill>
                </a:rPr>
                <a:t>Pris skal  altid indgå som et af kriterierne, da ”selv guld kan købes for dyrt”</a:t>
              </a:r>
            </a:p>
            <a:p>
              <a:pPr marL="311010" indent="-311010">
                <a:buClr>
                  <a:schemeClr val="accent2"/>
                </a:buClr>
                <a:buFont typeface="Arial" panose="020B0604020202020204" pitchFamily="34" charset="0"/>
                <a:buChar char="►"/>
              </a:pPr>
              <a:r>
                <a:rPr lang="da-DK" sz="998" dirty="0">
                  <a:solidFill>
                    <a:schemeClr val="tx1"/>
                  </a:solidFill>
                </a:rPr>
                <a:t>Der kan argumenteres bredt for inklusionen af kriterier</a:t>
              </a:r>
            </a:p>
            <a:p>
              <a:pPr marL="783895" lvl="1" indent="-311010">
                <a:buClr>
                  <a:schemeClr val="accent2"/>
                </a:buClr>
                <a:buFont typeface="Arial" panose="020B0604020202020204" pitchFamily="34" charset="0"/>
                <a:buChar char="►"/>
              </a:pPr>
              <a:r>
                <a:rPr lang="da-DK" sz="998" dirty="0">
                  <a:solidFill>
                    <a:schemeClr val="tx1"/>
                  </a:solidFill>
                </a:rPr>
                <a:t>En vægtning af æstetik kan begrundes med, at det må formodes at det , der skal bygges eller anskaffes vil tiltrække flere kunder eller besøgende hvis udseendet er flottere</a:t>
              </a:r>
            </a:p>
            <a:p>
              <a:pPr>
                <a:buClr>
                  <a:schemeClr val="accent2"/>
                </a:buClr>
              </a:pPr>
              <a:endParaRPr lang="da-DK" sz="998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0225" y="1301750"/>
              <a:ext cx="2818617" cy="279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998" b="1" dirty="0">
                  <a:solidFill>
                    <a:schemeClr val="tx1"/>
                  </a:solidFill>
                </a:rPr>
                <a:t>Økonomisk mest fordelagtigt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981863" y="5114110"/>
            <a:ext cx="4248433" cy="682675"/>
            <a:chOff x="530225" y="1301750"/>
            <a:chExt cx="2818617" cy="752681"/>
          </a:xfrm>
        </p:grpSpPr>
        <p:sp>
          <p:nvSpPr>
            <p:cNvPr id="15" name="Rectangle 14"/>
            <p:cNvSpPr/>
            <p:nvPr/>
          </p:nvSpPr>
          <p:spPr>
            <a:xfrm>
              <a:off x="530225" y="1581150"/>
              <a:ext cx="2818617" cy="4732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11010" indent="-311010">
                <a:buClr>
                  <a:schemeClr val="accent2"/>
                </a:buClr>
                <a:buFont typeface="Arial" panose="020B0604020202020204" pitchFamily="34" charset="0"/>
                <a:buChar char="►"/>
              </a:pPr>
              <a:r>
                <a:rPr lang="da-DK" sz="998" dirty="0">
                  <a:solidFill>
                    <a:schemeClr val="tx1"/>
                  </a:solidFill>
                </a:rPr>
                <a:t>”Udbyderen forholder sig retten til frit at vælge imellem de indkomne tilbud” er ikke et gyldigt kriterie ift. Tilbudsloven </a:t>
              </a:r>
              <a:endParaRPr lang="da-DK" sz="998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0225" y="1301750"/>
              <a:ext cx="2818617" cy="279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998" b="1" dirty="0">
                  <a:solidFill>
                    <a:schemeClr val="tx1"/>
                  </a:solidFill>
                </a:rPr>
                <a:t>Ikke et gyldigt kriterie</a:t>
              </a:r>
            </a:p>
          </p:txBody>
        </p:sp>
      </p:grpSp>
      <p:sp>
        <p:nvSpPr>
          <p:cNvPr id="18" name="Freeform 8"/>
          <p:cNvSpPr>
            <a:spLocks noEditPoints="1"/>
          </p:cNvSpPr>
          <p:nvPr/>
        </p:nvSpPr>
        <p:spPr bwMode="gray">
          <a:xfrm rot="13893671" flipH="1" flipV="1">
            <a:off x="5684119" y="1874314"/>
            <a:ext cx="1293604" cy="558220"/>
          </a:xfrm>
          <a:custGeom>
            <a:avLst/>
            <a:gdLst>
              <a:gd name="T0" fmla="*/ 508 w 642"/>
              <a:gd name="T1" fmla="*/ 94 h 189"/>
              <a:gd name="T2" fmla="*/ 243 w 642"/>
              <a:gd name="T3" fmla="*/ 72 h 189"/>
              <a:gd name="T4" fmla="*/ 21 w 642"/>
              <a:gd name="T5" fmla="*/ 183 h 189"/>
              <a:gd name="T6" fmla="*/ 4 w 642"/>
              <a:gd name="T7" fmla="*/ 182 h 189"/>
              <a:gd name="T8" fmla="*/ 10 w 642"/>
              <a:gd name="T9" fmla="*/ 164 h 189"/>
              <a:gd name="T10" fmla="*/ 239 w 642"/>
              <a:gd name="T11" fmla="*/ 47 h 189"/>
              <a:gd name="T12" fmla="*/ 522 w 642"/>
              <a:gd name="T13" fmla="*/ 68 h 189"/>
              <a:gd name="T14" fmla="*/ 508 w 642"/>
              <a:gd name="T15" fmla="*/ 94 h 189"/>
              <a:gd name="T16" fmla="*/ 630 w 642"/>
              <a:gd name="T17" fmla="*/ 93 h 189"/>
              <a:gd name="T18" fmla="*/ 515 w 642"/>
              <a:gd name="T19" fmla="*/ 7 h 189"/>
              <a:gd name="T20" fmla="*/ 496 w 642"/>
              <a:gd name="T21" fmla="*/ 30 h 189"/>
              <a:gd name="T22" fmla="*/ 572 w 642"/>
              <a:gd name="T23" fmla="*/ 87 h 189"/>
              <a:gd name="T24" fmla="*/ 541 w 642"/>
              <a:gd name="T25" fmla="*/ 98 h 189"/>
              <a:gd name="T26" fmla="*/ 459 w 642"/>
              <a:gd name="T27" fmla="*/ 162 h 189"/>
              <a:gd name="T28" fmla="*/ 462 w 642"/>
              <a:gd name="T29" fmla="*/ 179 h 189"/>
              <a:gd name="T30" fmla="*/ 479 w 642"/>
              <a:gd name="T31" fmla="*/ 169 h 189"/>
              <a:gd name="T32" fmla="*/ 536 w 642"/>
              <a:gd name="T33" fmla="*/ 125 h 189"/>
              <a:gd name="T34" fmla="*/ 611 w 642"/>
              <a:gd name="T35" fmla="*/ 116 h 189"/>
              <a:gd name="T36" fmla="*/ 630 w 642"/>
              <a:gd name="T37" fmla="*/ 9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2" h="189">
                <a:moveTo>
                  <a:pt x="508" y="94"/>
                </a:moveTo>
                <a:cubicBezTo>
                  <a:pt x="422" y="74"/>
                  <a:pt x="331" y="62"/>
                  <a:pt x="243" y="72"/>
                </a:cubicBezTo>
                <a:cubicBezTo>
                  <a:pt x="160" y="82"/>
                  <a:pt x="79" y="125"/>
                  <a:pt x="21" y="183"/>
                </a:cubicBezTo>
                <a:cubicBezTo>
                  <a:pt x="16" y="187"/>
                  <a:pt x="7" y="189"/>
                  <a:pt x="4" y="182"/>
                </a:cubicBezTo>
                <a:cubicBezTo>
                  <a:pt x="0" y="176"/>
                  <a:pt x="5" y="168"/>
                  <a:pt x="10" y="164"/>
                </a:cubicBezTo>
                <a:cubicBezTo>
                  <a:pt x="70" y="104"/>
                  <a:pt x="155" y="58"/>
                  <a:pt x="239" y="47"/>
                </a:cubicBezTo>
                <a:cubicBezTo>
                  <a:pt x="333" y="34"/>
                  <a:pt x="430" y="47"/>
                  <a:pt x="522" y="68"/>
                </a:cubicBezTo>
                <a:cubicBezTo>
                  <a:pt x="537" y="71"/>
                  <a:pt x="521" y="97"/>
                  <a:pt x="508" y="94"/>
                </a:cubicBezTo>
                <a:close/>
                <a:moveTo>
                  <a:pt x="630" y="93"/>
                </a:moveTo>
                <a:cubicBezTo>
                  <a:pt x="590" y="67"/>
                  <a:pt x="555" y="33"/>
                  <a:pt x="515" y="7"/>
                </a:cubicBezTo>
                <a:cubicBezTo>
                  <a:pt x="503" y="0"/>
                  <a:pt x="484" y="23"/>
                  <a:pt x="496" y="30"/>
                </a:cubicBezTo>
                <a:cubicBezTo>
                  <a:pt x="523" y="47"/>
                  <a:pt x="547" y="68"/>
                  <a:pt x="572" y="87"/>
                </a:cubicBezTo>
                <a:cubicBezTo>
                  <a:pt x="561" y="90"/>
                  <a:pt x="551" y="94"/>
                  <a:pt x="541" y="98"/>
                </a:cubicBezTo>
                <a:cubicBezTo>
                  <a:pt x="509" y="111"/>
                  <a:pt x="478" y="133"/>
                  <a:pt x="459" y="162"/>
                </a:cubicBezTo>
                <a:cubicBezTo>
                  <a:pt x="455" y="167"/>
                  <a:pt x="455" y="176"/>
                  <a:pt x="462" y="179"/>
                </a:cubicBezTo>
                <a:cubicBezTo>
                  <a:pt x="469" y="181"/>
                  <a:pt x="475" y="175"/>
                  <a:pt x="479" y="169"/>
                </a:cubicBezTo>
                <a:cubicBezTo>
                  <a:pt x="493" y="150"/>
                  <a:pt x="515" y="136"/>
                  <a:pt x="536" y="125"/>
                </a:cubicBezTo>
                <a:cubicBezTo>
                  <a:pt x="557" y="115"/>
                  <a:pt x="588" y="103"/>
                  <a:pt x="611" y="116"/>
                </a:cubicBezTo>
                <a:cubicBezTo>
                  <a:pt x="623" y="122"/>
                  <a:pt x="642" y="100"/>
                  <a:pt x="630" y="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0308" tIns="45155" rIns="90308" bIns="45155" numCol="1" anchor="t" anchorCtr="0" compatLnSpc="1">
            <a:prstTxWarp prst="textNoShape">
              <a:avLst/>
            </a:prstTxWarp>
          </a:bodyPr>
          <a:lstStyle/>
          <a:p>
            <a:endParaRPr lang="en-GB" sz="1633" dirty="0">
              <a:ln>
                <a:solidFill>
                  <a:schemeClr val="accent2"/>
                </a:solidFill>
              </a:ln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9" name="Freeform 8"/>
          <p:cNvSpPr>
            <a:spLocks noEditPoints="1"/>
          </p:cNvSpPr>
          <p:nvPr/>
        </p:nvSpPr>
        <p:spPr bwMode="gray">
          <a:xfrm rot="20423321" flipH="1" flipV="1">
            <a:off x="3171241" y="1933360"/>
            <a:ext cx="1293604" cy="558220"/>
          </a:xfrm>
          <a:custGeom>
            <a:avLst/>
            <a:gdLst>
              <a:gd name="T0" fmla="*/ 508 w 642"/>
              <a:gd name="T1" fmla="*/ 94 h 189"/>
              <a:gd name="T2" fmla="*/ 243 w 642"/>
              <a:gd name="T3" fmla="*/ 72 h 189"/>
              <a:gd name="T4" fmla="*/ 21 w 642"/>
              <a:gd name="T5" fmla="*/ 183 h 189"/>
              <a:gd name="T6" fmla="*/ 4 w 642"/>
              <a:gd name="T7" fmla="*/ 182 h 189"/>
              <a:gd name="T8" fmla="*/ 10 w 642"/>
              <a:gd name="T9" fmla="*/ 164 h 189"/>
              <a:gd name="T10" fmla="*/ 239 w 642"/>
              <a:gd name="T11" fmla="*/ 47 h 189"/>
              <a:gd name="T12" fmla="*/ 522 w 642"/>
              <a:gd name="T13" fmla="*/ 68 h 189"/>
              <a:gd name="T14" fmla="*/ 508 w 642"/>
              <a:gd name="T15" fmla="*/ 94 h 189"/>
              <a:gd name="T16" fmla="*/ 630 w 642"/>
              <a:gd name="T17" fmla="*/ 93 h 189"/>
              <a:gd name="T18" fmla="*/ 515 w 642"/>
              <a:gd name="T19" fmla="*/ 7 h 189"/>
              <a:gd name="T20" fmla="*/ 496 w 642"/>
              <a:gd name="T21" fmla="*/ 30 h 189"/>
              <a:gd name="T22" fmla="*/ 572 w 642"/>
              <a:gd name="T23" fmla="*/ 87 h 189"/>
              <a:gd name="T24" fmla="*/ 541 w 642"/>
              <a:gd name="T25" fmla="*/ 98 h 189"/>
              <a:gd name="T26" fmla="*/ 459 w 642"/>
              <a:gd name="T27" fmla="*/ 162 h 189"/>
              <a:gd name="T28" fmla="*/ 462 w 642"/>
              <a:gd name="T29" fmla="*/ 179 h 189"/>
              <a:gd name="T30" fmla="*/ 479 w 642"/>
              <a:gd name="T31" fmla="*/ 169 h 189"/>
              <a:gd name="T32" fmla="*/ 536 w 642"/>
              <a:gd name="T33" fmla="*/ 125 h 189"/>
              <a:gd name="T34" fmla="*/ 611 w 642"/>
              <a:gd name="T35" fmla="*/ 116 h 189"/>
              <a:gd name="T36" fmla="*/ 630 w 642"/>
              <a:gd name="T37" fmla="*/ 9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2" h="189">
                <a:moveTo>
                  <a:pt x="508" y="94"/>
                </a:moveTo>
                <a:cubicBezTo>
                  <a:pt x="422" y="74"/>
                  <a:pt x="331" y="62"/>
                  <a:pt x="243" y="72"/>
                </a:cubicBezTo>
                <a:cubicBezTo>
                  <a:pt x="160" y="82"/>
                  <a:pt x="79" y="125"/>
                  <a:pt x="21" y="183"/>
                </a:cubicBezTo>
                <a:cubicBezTo>
                  <a:pt x="16" y="187"/>
                  <a:pt x="7" y="189"/>
                  <a:pt x="4" y="182"/>
                </a:cubicBezTo>
                <a:cubicBezTo>
                  <a:pt x="0" y="176"/>
                  <a:pt x="5" y="168"/>
                  <a:pt x="10" y="164"/>
                </a:cubicBezTo>
                <a:cubicBezTo>
                  <a:pt x="70" y="104"/>
                  <a:pt x="155" y="58"/>
                  <a:pt x="239" y="47"/>
                </a:cubicBezTo>
                <a:cubicBezTo>
                  <a:pt x="333" y="34"/>
                  <a:pt x="430" y="47"/>
                  <a:pt x="522" y="68"/>
                </a:cubicBezTo>
                <a:cubicBezTo>
                  <a:pt x="537" y="71"/>
                  <a:pt x="521" y="97"/>
                  <a:pt x="508" y="94"/>
                </a:cubicBezTo>
                <a:close/>
                <a:moveTo>
                  <a:pt x="630" y="93"/>
                </a:moveTo>
                <a:cubicBezTo>
                  <a:pt x="590" y="67"/>
                  <a:pt x="555" y="33"/>
                  <a:pt x="515" y="7"/>
                </a:cubicBezTo>
                <a:cubicBezTo>
                  <a:pt x="503" y="0"/>
                  <a:pt x="484" y="23"/>
                  <a:pt x="496" y="30"/>
                </a:cubicBezTo>
                <a:cubicBezTo>
                  <a:pt x="523" y="47"/>
                  <a:pt x="547" y="68"/>
                  <a:pt x="572" y="87"/>
                </a:cubicBezTo>
                <a:cubicBezTo>
                  <a:pt x="561" y="90"/>
                  <a:pt x="551" y="94"/>
                  <a:pt x="541" y="98"/>
                </a:cubicBezTo>
                <a:cubicBezTo>
                  <a:pt x="509" y="111"/>
                  <a:pt x="478" y="133"/>
                  <a:pt x="459" y="162"/>
                </a:cubicBezTo>
                <a:cubicBezTo>
                  <a:pt x="455" y="167"/>
                  <a:pt x="455" y="176"/>
                  <a:pt x="462" y="179"/>
                </a:cubicBezTo>
                <a:cubicBezTo>
                  <a:pt x="469" y="181"/>
                  <a:pt x="475" y="175"/>
                  <a:pt x="479" y="169"/>
                </a:cubicBezTo>
                <a:cubicBezTo>
                  <a:pt x="493" y="150"/>
                  <a:pt x="515" y="136"/>
                  <a:pt x="536" y="125"/>
                </a:cubicBezTo>
                <a:cubicBezTo>
                  <a:pt x="557" y="115"/>
                  <a:pt x="588" y="103"/>
                  <a:pt x="611" y="116"/>
                </a:cubicBezTo>
                <a:cubicBezTo>
                  <a:pt x="623" y="122"/>
                  <a:pt x="642" y="100"/>
                  <a:pt x="630" y="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0308" tIns="45155" rIns="90308" bIns="45155" numCol="1" anchor="t" anchorCtr="0" compatLnSpc="1">
            <a:prstTxWarp prst="textNoShape">
              <a:avLst/>
            </a:prstTxWarp>
          </a:bodyPr>
          <a:lstStyle/>
          <a:p>
            <a:endParaRPr lang="en-GB" sz="1633" dirty="0">
              <a:ln>
                <a:solidFill>
                  <a:schemeClr val="accent2"/>
                </a:solidFill>
              </a:ln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80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135560" y="753671"/>
            <a:ext cx="1656184" cy="2419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a-DK" sz="1100" b="1" dirty="0"/>
              <a:t>Ansøgningstidspunkt</a:t>
            </a:r>
            <a:endParaRPr lang="da-DK" sz="100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1703512" y="609655"/>
            <a:ext cx="849694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631505" y="418863"/>
            <a:ext cx="46487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100" i="1" dirty="0"/>
              <a:t>Tidslinje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159896" y="753671"/>
            <a:ext cx="1656184" cy="2419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a-DK" sz="1100" b="1" dirty="0"/>
              <a:t>Projektperiode</a:t>
            </a:r>
            <a:endParaRPr lang="da-DK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8184232" y="753671"/>
            <a:ext cx="1656184" cy="2419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a-DK" sz="1100" b="1" dirty="0"/>
              <a:t>Udbetaling</a:t>
            </a:r>
            <a:endParaRPr lang="da-DK" sz="1000" dirty="0"/>
          </a:p>
        </p:txBody>
      </p:sp>
      <p:sp>
        <p:nvSpPr>
          <p:cNvPr id="92" name="Rounded Rectangle 91"/>
          <p:cNvSpPr/>
          <p:nvPr/>
        </p:nvSpPr>
        <p:spPr>
          <a:xfrm>
            <a:off x="1559496" y="681663"/>
            <a:ext cx="2880320" cy="5616624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93" name="Rounded Rectangle 92"/>
          <p:cNvSpPr/>
          <p:nvPr/>
        </p:nvSpPr>
        <p:spPr>
          <a:xfrm>
            <a:off x="4548148" y="681663"/>
            <a:ext cx="2880320" cy="5616624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/>
          </a:p>
        </p:txBody>
      </p:sp>
      <p:sp>
        <p:nvSpPr>
          <p:cNvPr id="94" name="Rounded Rectangle 93"/>
          <p:cNvSpPr/>
          <p:nvPr/>
        </p:nvSpPr>
        <p:spPr>
          <a:xfrm>
            <a:off x="7536480" y="681663"/>
            <a:ext cx="2880000" cy="5616624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1594" y="2146796"/>
            <a:ext cx="820030" cy="99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" name="TextBox 101"/>
          <p:cNvSpPr txBox="1"/>
          <p:nvPr/>
        </p:nvSpPr>
        <p:spPr>
          <a:xfrm>
            <a:off x="2711624" y="1150423"/>
            <a:ext cx="1728192" cy="130380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>
            <a:defPPr>
              <a:defRPr lang="da-DK"/>
            </a:defPPr>
            <a:lvl1pPr algn="ctr">
              <a:defRPr sz="11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r"/>
            <a:r>
              <a:rPr lang="da-DK" sz="1000" dirty="0"/>
              <a:t>1.</a:t>
            </a:r>
          </a:p>
          <a:p>
            <a:pPr algn="l"/>
            <a:r>
              <a:rPr lang="da-DK" sz="1000" dirty="0"/>
              <a:t> Før du går i gang, skal du stille dig selv disse spørgsmål: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a-DK" sz="1000" dirty="0"/>
              <a:t>Er der i dit projekt udgifter til bygge- og anlæg?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a-DK" sz="1000" dirty="0"/>
              <a:t>Er udgifterne til bygge- og anlæg efter dit bedste skøn over 300.000 kr.?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128448" y="609655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703512" y="3429001"/>
            <a:ext cx="2016224" cy="130380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>
            <a:defPPr>
              <a:defRPr lang="da-DK"/>
            </a:defPPr>
            <a:lvl1pPr algn="ctr">
              <a:defRPr sz="11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da-DK" sz="1000" dirty="0"/>
              <a:t>2. </a:t>
            </a:r>
          </a:p>
          <a:p>
            <a:pPr algn="l"/>
            <a:r>
              <a:rPr lang="da-DK" sz="1000" dirty="0"/>
              <a:t>Hvis svaret er JA til begge spørgsmål, skal du følge lov om indhentning af tilbud i bygge- og anlægssektoren*.</a:t>
            </a:r>
          </a:p>
          <a:p>
            <a:pPr algn="l"/>
            <a:r>
              <a:rPr lang="da-DK" sz="1000" dirty="0"/>
              <a:t>OBS: Det er også nu, du skal afgøre, om dit projekt er en totalentreprise. Så er det nemlig værdien af totalentreprisen, der er afgørende.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799856" y="1182697"/>
            <a:ext cx="2520280" cy="222713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>
            <a:defPPr>
              <a:defRPr lang="da-DK"/>
            </a:defPPr>
            <a:lvl1pPr algn="ctr">
              <a:defRPr sz="11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r"/>
            <a:r>
              <a:rPr lang="da-DK" sz="1000" dirty="0"/>
              <a:t>3.</a:t>
            </a:r>
          </a:p>
          <a:p>
            <a:pPr algn="l"/>
            <a:r>
              <a:rPr lang="da-DK" sz="1000" dirty="0"/>
              <a:t>Nu går du i gang, så nu skal du sende en skriftlig opfordring (e-mail er fint) til mindst to mulige leverandører. I opfordringen, som skal sendes til begge leverandører med samme indhold, skal du beskrive;</a:t>
            </a:r>
          </a:p>
          <a:p>
            <a:pPr algn="l"/>
            <a:r>
              <a:rPr lang="da-DK" sz="1000" dirty="0"/>
              <a:t>1) hvilken opgave, du skal have løst</a:t>
            </a:r>
          </a:p>
          <a:p>
            <a:pPr algn="l"/>
            <a:r>
              <a:rPr lang="da-DK" sz="1000" dirty="0"/>
              <a:t>2) hvilket kriterie, du vil bruge til at vælge leverandør, herunder enten</a:t>
            </a:r>
          </a:p>
          <a:p>
            <a:pPr algn="l"/>
            <a:r>
              <a:rPr lang="da-DK" sz="1000" dirty="0"/>
              <a:t>	a) laveste pris eller</a:t>
            </a:r>
          </a:p>
          <a:p>
            <a:pPr algn="l"/>
            <a:r>
              <a:rPr lang="da-DK" sz="1000" dirty="0"/>
              <a:t>	b) økonomisk mest 	fordelagtige tilbud.</a:t>
            </a:r>
          </a:p>
          <a:p>
            <a:pPr algn="l"/>
            <a:r>
              <a:rPr lang="da-DK" sz="1000" dirty="0"/>
              <a:t> </a:t>
            </a:r>
          </a:p>
          <a:p>
            <a:pPr algn="r"/>
            <a:r>
              <a:rPr lang="da-DK" sz="1000" dirty="0"/>
              <a:t>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727848" y="4437113"/>
            <a:ext cx="1728192" cy="1149921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>
            <a:defPPr>
              <a:defRPr lang="da-DK"/>
            </a:defPPr>
            <a:lvl1pPr algn="ctr">
              <a:defRPr sz="11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da-DK" sz="1000" dirty="0"/>
              <a:t>4. </a:t>
            </a:r>
          </a:p>
          <a:p>
            <a:pPr algn="l"/>
            <a:r>
              <a:rPr lang="da-DK" sz="1000" dirty="0"/>
              <a:t>Du får tilbud fra leverandørerne. Nu skal du vælge en af dem, og det skal du gøre ud fra det kriterie, du skrev i opfordringen til at give tilbud, enten a) eller b).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822758" y="3429000"/>
            <a:ext cx="2276419" cy="1008112"/>
            <a:chOff x="3275856" y="2204864"/>
            <a:chExt cx="2276419" cy="1008112"/>
          </a:xfrm>
        </p:grpSpPr>
        <p:pic>
          <p:nvPicPr>
            <p:cNvPr id="104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1880" y="2348880"/>
              <a:ext cx="1856205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TextBox 14"/>
            <p:cNvSpPr txBox="1"/>
            <p:nvPr/>
          </p:nvSpPr>
          <p:spPr>
            <a:xfrm>
              <a:off x="4211960" y="2204864"/>
              <a:ext cx="343043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a-DK" sz="800" dirty="0"/>
                <a:t>Ansøger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04048" y="2348880"/>
              <a:ext cx="548227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a-DK" sz="800" dirty="0"/>
                <a:t>Leverandør Y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275856" y="2276872"/>
              <a:ext cx="551433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a-DK" sz="800" dirty="0"/>
                <a:t>Leverandør X</a:t>
              </a:r>
            </a:p>
          </p:txBody>
        </p:sp>
      </p:grpSp>
      <p:pic>
        <p:nvPicPr>
          <p:cNvPr id="1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4032" y="5085184"/>
            <a:ext cx="79832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4" name="TextBox 113"/>
          <p:cNvSpPr txBox="1"/>
          <p:nvPr/>
        </p:nvSpPr>
        <p:spPr>
          <a:xfrm>
            <a:off x="7680176" y="1124745"/>
            <a:ext cx="1800200" cy="130380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>
            <a:defPPr>
              <a:defRPr lang="da-DK"/>
            </a:defPPr>
            <a:lvl1pPr algn="ctr">
              <a:defRPr sz="11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da-DK" sz="1000" dirty="0"/>
              <a:t>5. </a:t>
            </a:r>
          </a:p>
          <a:p>
            <a:pPr algn="l"/>
            <a:r>
              <a:rPr lang="da-DK" sz="1000" dirty="0"/>
              <a:t>Når du søger om udbetaling skal du sende kopi af: </a:t>
            </a:r>
          </a:p>
          <a:p>
            <a:pPr algn="l"/>
            <a:r>
              <a:rPr lang="da-DK" sz="1000" dirty="0"/>
              <a:t>1) din opfordringsskrivelse, </a:t>
            </a:r>
          </a:p>
          <a:p>
            <a:pPr algn="l"/>
            <a:r>
              <a:rPr lang="da-DK" sz="1000" dirty="0"/>
              <a:t>2) de to tilbud, du har modtaget, og </a:t>
            </a:r>
          </a:p>
          <a:p>
            <a:pPr algn="l"/>
            <a:r>
              <a:rPr lang="da-DK" sz="1000" dirty="0"/>
              <a:t>3</a:t>
            </a:r>
            <a:r>
              <a:rPr lang="da-DK" sz="1000"/>
              <a:t>) </a:t>
            </a:r>
            <a:r>
              <a:rPr lang="da-DK" sz="1000" dirty="0"/>
              <a:t>den endelige faktura fra den, du valgte.</a:t>
            </a:r>
          </a:p>
        </p:txBody>
      </p:sp>
      <p:pic>
        <p:nvPicPr>
          <p:cNvPr id="115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80376" y="2132856"/>
            <a:ext cx="85257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6" name="TextBox 115"/>
          <p:cNvSpPr txBox="1"/>
          <p:nvPr/>
        </p:nvSpPr>
        <p:spPr>
          <a:xfrm>
            <a:off x="7752184" y="3429001"/>
            <a:ext cx="2376264" cy="130380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>
            <a:defPPr>
              <a:defRPr lang="da-DK"/>
            </a:defPPr>
            <a:lvl1pPr algn="ctr">
              <a:defRPr sz="11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r"/>
            <a:r>
              <a:rPr lang="da-DK" sz="1000" dirty="0"/>
              <a:t>6.</a:t>
            </a:r>
          </a:p>
          <a:p>
            <a:pPr algn="l"/>
            <a:r>
              <a:rPr lang="da-DK" sz="1000" dirty="0"/>
              <a:t>Når vi har kontrolleret din sag, vil vi enten: </a:t>
            </a:r>
          </a:p>
          <a:p>
            <a:pPr algn="l"/>
            <a:r>
              <a:rPr lang="da-DK" sz="1000" dirty="0"/>
              <a:t>1) godkende dokumentationen,</a:t>
            </a:r>
          </a:p>
          <a:p>
            <a:pPr algn="l"/>
            <a:r>
              <a:rPr lang="da-DK" sz="1000" dirty="0"/>
              <a:t>2) stille spørgsmål til dokumentationen, og derefter godkende den, eller</a:t>
            </a:r>
          </a:p>
          <a:p>
            <a:pPr algn="l"/>
            <a:r>
              <a:rPr lang="da-DK" sz="1000" dirty="0"/>
              <a:t>3) nedsætte tilskudsgrundlaget for den udgift, som skulle have været i udbud. </a:t>
            </a:r>
          </a:p>
          <a:p>
            <a:pPr algn="l"/>
            <a:endParaRPr lang="da-DK" sz="1000" dirty="0"/>
          </a:p>
        </p:txBody>
      </p:sp>
      <p:pic>
        <p:nvPicPr>
          <p:cNvPr id="117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8112224" y="5301209"/>
            <a:ext cx="1512168" cy="771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8" name="TextBox 117"/>
          <p:cNvSpPr txBox="1"/>
          <p:nvPr/>
        </p:nvSpPr>
        <p:spPr>
          <a:xfrm>
            <a:off x="7956648" y="5157193"/>
            <a:ext cx="54662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800" dirty="0"/>
              <a:t>Godkendelse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8709804" y="5157193"/>
            <a:ext cx="28052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800" dirty="0"/>
              <a:t>Høring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9185748" y="5157193"/>
            <a:ext cx="52418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800" dirty="0"/>
              <a:t>Nedsættelse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47729" y="116633"/>
            <a:ext cx="38524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b="1" dirty="0"/>
              <a:t>Hvordan lever du op til udbudsreglerne?</a:t>
            </a:r>
            <a:endParaRPr lang="da-DK" dirty="0"/>
          </a:p>
        </p:txBody>
      </p:sp>
      <p:sp>
        <p:nvSpPr>
          <p:cNvPr id="121" name="TextBox 120"/>
          <p:cNvSpPr txBox="1"/>
          <p:nvPr/>
        </p:nvSpPr>
        <p:spPr>
          <a:xfrm>
            <a:off x="1631505" y="6381329"/>
            <a:ext cx="849694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i="1" dirty="0"/>
              <a:t>* </a:t>
            </a:r>
            <a:r>
              <a:rPr lang="da-DK" sz="900" dirty="0"/>
              <a:t>bekendtgørelse af lov nr. 1410 af 7. december 2007, som ændret ved lov nr. 1564 af 15. december 2015, § 198.</a:t>
            </a:r>
            <a:endParaRPr lang="da-DK" sz="900" i="1" dirty="0"/>
          </a:p>
        </p:txBody>
      </p:sp>
      <p:pic>
        <p:nvPicPr>
          <p:cNvPr id="34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3592" y="5013177"/>
            <a:ext cx="936104" cy="86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070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857</Words>
  <Application>Microsoft Office PowerPoint</Application>
  <PresentationFormat>Brugerdefineret</PresentationFormat>
  <Paragraphs>105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Office-tema</vt:lpstr>
      <vt:lpstr>think-cell Slide</vt:lpstr>
      <vt:lpstr>PowerPoint-præsentation</vt:lpstr>
      <vt:lpstr>Hvornår er ansøger omfattet af udbudsreglerne?   Når der er tale om en bygge- og anlægsopgave over 300.000 kr. </vt:lpstr>
      <vt:lpstr> Hvordan forløber et udbud</vt:lpstr>
      <vt:lpstr>  Forskellen mellem rimelige priser og udbud</vt:lpstr>
      <vt:lpstr>Opfordringen til at give tilbud skal indeholde:</vt:lpstr>
      <vt:lpstr>De to kriterier ”laveste pris” og ”økonomisk mest fordelagtigt”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Birgitte Kinch (NaturErhvervstyrelsen)</dc:creator>
  <cp:lastModifiedBy>Morten Hansen (NaturErhvervstyrelsen)</cp:lastModifiedBy>
  <cp:revision>25</cp:revision>
  <cp:lastPrinted>2016-03-09T08:36:08Z</cp:lastPrinted>
  <dcterms:created xsi:type="dcterms:W3CDTF">2016-03-08T09:53:08Z</dcterms:created>
  <dcterms:modified xsi:type="dcterms:W3CDTF">2016-03-09T12:20:16Z</dcterms:modified>
</cp:coreProperties>
</file>